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Lst>
  <p:sldIdLst>
    <p:sldId id="256" r:id="rId2"/>
    <p:sldId id="263" r:id="rId3"/>
    <p:sldId id="264" r:id="rId4"/>
    <p:sldId id="265" r:id="rId5"/>
    <p:sldId id="268" r:id="rId6"/>
    <p:sldId id="262" r:id="rId7"/>
    <p:sldId id="267" r:id="rId8"/>
    <p:sldId id="257" r:id="rId9"/>
    <p:sldId id="260" r:id="rId10"/>
    <p:sldId id="258" r:id="rId11"/>
    <p:sldId id="259" r:id="rId12"/>
    <p:sldId id="269" r:id="rId13"/>
    <p:sldId id="270" r:id="rId14"/>
    <p:sldId id="273" r:id="rId15"/>
    <p:sldId id="272" r:id="rId16"/>
    <p:sldId id="276" r:id="rId17"/>
    <p:sldId id="271" r:id="rId18"/>
    <p:sldId id="277" r:id="rId19"/>
    <p:sldId id="275"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8"/>
    <p:restoredTop sz="94696"/>
  </p:normalViewPr>
  <p:slideViewPr>
    <p:cSldViewPr snapToGrid="0">
      <p:cViewPr varScale="1">
        <p:scale>
          <a:sx n="116" d="100"/>
          <a:sy n="116" d="100"/>
        </p:scale>
        <p:origin x="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1015F3C-2321-2D47-BE97-6D4A64CC0DAD}" type="datetimeFigureOut">
              <a:rPr lang="tr-TR" smtClean="0"/>
              <a:t>6.04.2024</a:t>
            </a:fld>
            <a:endParaRPr lang="tr-T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ABEAD1D-E8BD-6642-87C8-B8CDDB5C4471}" type="slidenum">
              <a:rPr lang="tr-TR" smtClean="0"/>
              <a:t>‹#›</a:t>
            </a:fld>
            <a:endParaRPr lang="tr-T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836707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1015F3C-2321-2D47-BE97-6D4A64CC0DAD}" type="datetimeFigureOut">
              <a:rPr lang="tr-TR" smtClean="0"/>
              <a:t>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3075856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1015F3C-2321-2D47-BE97-6D4A64CC0DAD}" type="datetimeFigureOut">
              <a:rPr lang="tr-TR" smtClean="0"/>
              <a:t>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3192317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D1015F3C-2321-2D47-BE97-6D4A64CC0DAD}" type="datetimeFigureOut">
              <a:rPr lang="tr-TR" smtClean="0"/>
              <a:t>6.04.2024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400755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1015F3C-2321-2D47-BE97-6D4A64CC0DAD}" type="datetimeFigureOut">
              <a:rPr lang="tr-TR" smtClean="0"/>
              <a:t>6.04.2024</a:t>
            </a:fld>
            <a:endParaRPr lang="tr-T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tr-T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ABEAD1D-E8BD-6642-87C8-B8CDDB5C4471}" type="slidenum">
              <a:rPr lang="tr-TR" smtClean="0"/>
              <a:t>‹#›</a:t>
            </a:fld>
            <a:endParaRPr lang="tr-T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242038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D1015F3C-2321-2D47-BE97-6D4A64CC0DAD}" type="datetimeFigureOut">
              <a:rPr lang="tr-TR" smtClean="0"/>
              <a:t>6.04.2024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50045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1015F3C-2321-2D47-BE97-6D4A64CC0DAD}" type="datetimeFigureOut">
              <a:rPr lang="tr-TR" smtClean="0"/>
              <a:t>6.04.2024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20548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D1015F3C-2321-2D47-BE97-6D4A64CC0DAD}" type="datetimeFigureOut">
              <a:rPr lang="tr-TR" smtClean="0"/>
              <a:t>6.04.2024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3772971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15F3C-2321-2D47-BE97-6D4A64CC0DAD}" type="datetimeFigureOut">
              <a:rPr lang="tr-TR" smtClean="0"/>
              <a:t>6.04.2024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ABEAD1D-E8BD-6642-87C8-B8CDDB5C4471}" type="slidenum">
              <a:rPr lang="tr-TR" smtClean="0"/>
              <a:t>‹#›</a:t>
            </a:fld>
            <a:endParaRPr lang="tr-TR"/>
          </a:p>
        </p:txBody>
      </p:sp>
    </p:spTree>
    <p:extLst>
      <p:ext uri="{BB962C8B-B14F-4D97-AF65-F5344CB8AC3E}">
        <p14:creationId xmlns:p14="http://schemas.microsoft.com/office/powerpoint/2010/main" val="1753791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1015F3C-2321-2D47-BE97-6D4A64CC0DAD}" type="datetimeFigureOut">
              <a:rPr lang="tr-TR" smtClean="0"/>
              <a:t>6.04.2024</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ABEAD1D-E8BD-6642-87C8-B8CDDB5C4471}"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608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1015F3C-2321-2D47-BE97-6D4A64CC0DAD}" type="datetimeFigureOut">
              <a:rPr lang="tr-TR" smtClean="0"/>
              <a:t>6.04.2024</a:t>
            </a:fld>
            <a:endParaRPr lang="tr-T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tr-T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ABEAD1D-E8BD-6642-87C8-B8CDDB5C4471}" type="slidenum">
              <a:rPr lang="tr-TR" smtClean="0"/>
              <a:t>‹#›</a:t>
            </a:fld>
            <a:endParaRPr lang="tr-T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9620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1015F3C-2321-2D47-BE97-6D4A64CC0DAD}" type="datetimeFigureOut">
              <a:rPr lang="tr-TR" smtClean="0"/>
              <a:t>6.04.2024</a:t>
            </a:fld>
            <a:endParaRPr lang="tr-T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tr-T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ABEAD1D-E8BD-6642-87C8-B8CDDB5C4471}" type="slidenum">
              <a:rPr lang="tr-TR" smtClean="0"/>
              <a:t>‹#›</a:t>
            </a:fld>
            <a:endParaRPr lang="tr-T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642213"/>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93D360-5553-7D69-5F00-B393BA2CF114}"/>
              </a:ext>
            </a:extLst>
          </p:cNvPr>
          <p:cNvSpPr>
            <a:spLocks noGrp="1"/>
          </p:cNvSpPr>
          <p:nvPr>
            <p:ph type="ctrTitle"/>
          </p:nvPr>
        </p:nvSpPr>
        <p:spPr/>
        <p:txBody>
          <a:bodyPr/>
          <a:lstStyle/>
          <a:p>
            <a:r>
              <a:rPr lang="tr-TR" dirty="0"/>
              <a:t>Yüz ifadesi tanıma </a:t>
            </a:r>
          </a:p>
        </p:txBody>
      </p:sp>
      <p:sp>
        <p:nvSpPr>
          <p:cNvPr id="3" name="Alt Başlık 2">
            <a:extLst>
              <a:ext uri="{FF2B5EF4-FFF2-40B4-BE49-F238E27FC236}">
                <a16:creationId xmlns:a16="http://schemas.microsoft.com/office/drawing/2014/main" id="{CAA0653C-CC05-DA0E-22B7-9698991616B1}"/>
              </a:ext>
            </a:extLst>
          </p:cNvPr>
          <p:cNvSpPr>
            <a:spLocks noGrp="1"/>
          </p:cNvSpPr>
          <p:nvPr>
            <p:ph type="subTitle" idx="1"/>
          </p:nvPr>
        </p:nvSpPr>
        <p:spPr/>
        <p:txBody>
          <a:bodyPr/>
          <a:lstStyle/>
          <a:p>
            <a:r>
              <a:rPr lang="tr-TR" dirty="0"/>
              <a:t>MUSA ERKAM AKÇINAR 191104083</a:t>
            </a:r>
          </a:p>
          <a:p>
            <a:r>
              <a:rPr lang="tr-TR" dirty="0"/>
              <a:t>TAHSİN ENES KURU 191101057</a:t>
            </a:r>
          </a:p>
        </p:txBody>
      </p:sp>
    </p:spTree>
    <p:extLst>
      <p:ext uri="{BB962C8B-B14F-4D97-AF65-F5344CB8AC3E}">
        <p14:creationId xmlns:p14="http://schemas.microsoft.com/office/powerpoint/2010/main" val="2796080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4A6396-2806-5C06-E69B-F9E4F25E8E9A}"/>
              </a:ext>
            </a:extLst>
          </p:cNvPr>
          <p:cNvPicPr>
            <a:picLocks noChangeAspect="1"/>
          </p:cNvPicPr>
          <p:nvPr/>
        </p:nvPicPr>
        <p:blipFill>
          <a:blip r:embed="rId2"/>
          <a:stretch>
            <a:fillRect/>
          </a:stretch>
        </p:blipFill>
        <p:spPr>
          <a:xfrm>
            <a:off x="1272068" y="400050"/>
            <a:ext cx="6306808" cy="5895495"/>
          </a:xfrm>
          <a:prstGeom prst="rect">
            <a:avLst/>
          </a:prstGeom>
        </p:spPr>
      </p:pic>
      <p:sp>
        <p:nvSpPr>
          <p:cNvPr id="6" name="Metin kutusu 5">
            <a:extLst>
              <a:ext uri="{FF2B5EF4-FFF2-40B4-BE49-F238E27FC236}">
                <a16:creationId xmlns:a16="http://schemas.microsoft.com/office/drawing/2014/main" id="{53E6F397-17C7-E36A-58C9-21433CD0D67A}"/>
              </a:ext>
            </a:extLst>
          </p:cNvPr>
          <p:cNvSpPr txBox="1"/>
          <p:nvPr/>
        </p:nvSpPr>
        <p:spPr>
          <a:xfrm>
            <a:off x="8076697" y="1520785"/>
            <a:ext cx="3583460" cy="3816429"/>
          </a:xfrm>
          <a:prstGeom prst="rect">
            <a:avLst/>
          </a:prstGeom>
          <a:noFill/>
        </p:spPr>
        <p:txBody>
          <a:bodyPr wrap="square" rtlCol="0">
            <a:spAutoFit/>
          </a:bodyPr>
          <a:lstStyle/>
          <a:p>
            <a:r>
              <a:rPr lang="tr-TR" sz="2200" b="1" dirty="0"/>
              <a:t>RF:</a:t>
            </a:r>
          </a:p>
          <a:p>
            <a:pPr marL="285750" indent="-285750">
              <a:buFont typeface="Arial" panose="020B0604020202020204" pitchFamily="34" charset="0"/>
              <a:buChar char="•"/>
            </a:pPr>
            <a:r>
              <a:rPr lang="tr-TR" sz="2200" dirty="0"/>
              <a:t>Yüksek </a:t>
            </a:r>
            <a:r>
              <a:rPr lang="tr-TR" sz="2200" dirty="0" err="1"/>
              <a:t>accuracy</a:t>
            </a:r>
            <a:r>
              <a:rPr lang="tr-TR" sz="2200" dirty="0"/>
              <a:t> ve F1 </a:t>
            </a:r>
            <a:r>
              <a:rPr lang="tr-TR" sz="2200" dirty="0" err="1"/>
              <a:t>score</a:t>
            </a:r>
            <a:r>
              <a:rPr lang="tr-TR" sz="2200" dirty="0"/>
              <a:t>.</a:t>
            </a:r>
          </a:p>
          <a:p>
            <a:pPr marL="285750" indent="-285750">
              <a:buFont typeface="Arial" panose="020B0604020202020204" pitchFamily="34" charset="0"/>
              <a:buChar char="•"/>
            </a:pPr>
            <a:r>
              <a:rPr lang="tr-TR" sz="2200" dirty="0"/>
              <a:t>Şaşkın' tanımada güçlü, genel olarak dengeli.</a:t>
            </a:r>
          </a:p>
          <a:p>
            <a:endParaRPr lang="tr-TR" sz="2200" dirty="0"/>
          </a:p>
          <a:p>
            <a:r>
              <a:rPr lang="tr-TR" sz="2200" dirty="0"/>
              <a:t>Yorum: Karar ağaçlarının toplu karar mekanizması yüksek doğruluğu sağlıyor.</a:t>
            </a:r>
          </a:p>
          <a:p>
            <a:endParaRPr lang="tr-TR" sz="2200" dirty="0"/>
          </a:p>
          <a:p>
            <a:pPr marL="285750" indent="-285750">
              <a:buFont typeface="Arial" panose="020B0604020202020204" pitchFamily="34" charset="0"/>
              <a:buChar char="•"/>
            </a:pPr>
            <a:endParaRPr lang="tr-TR" sz="2200" dirty="0"/>
          </a:p>
        </p:txBody>
      </p:sp>
    </p:spTree>
    <p:extLst>
      <p:ext uri="{BB962C8B-B14F-4D97-AF65-F5344CB8AC3E}">
        <p14:creationId xmlns:p14="http://schemas.microsoft.com/office/powerpoint/2010/main" val="235296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F61958B-5786-3609-4B24-DFE063431AE0}"/>
              </a:ext>
            </a:extLst>
          </p:cNvPr>
          <p:cNvPicPr>
            <a:picLocks noChangeAspect="1"/>
          </p:cNvPicPr>
          <p:nvPr/>
        </p:nvPicPr>
        <p:blipFill>
          <a:blip r:embed="rId2"/>
          <a:stretch>
            <a:fillRect/>
          </a:stretch>
        </p:blipFill>
        <p:spPr>
          <a:xfrm>
            <a:off x="1219200" y="434803"/>
            <a:ext cx="6501685" cy="5988394"/>
          </a:xfrm>
          <a:prstGeom prst="rect">
            <a:avLst/>
          </a:prstGeom>
        </p:spPr>
      </p:pic>
      <p:sp>
        <p:nvSpPr>
          <p:cNvPr id="5" name="Metin kutusu 4">
            <a:extLst>
              <a:ext uri="{FF2B5EF4-FFF2-40B4-BE49-F238E27FC236}">
                <a16:creationId xmlns:a16="http://schemas.microsoft.com/office/drawing/2014/main" id="{31F55B32-0EAA-855C-EC90-FB4554219C03}"/>
              </a:ext>
            </a:extLst>
          </p:cNvPr>
          <p:cNvSpPr txBox="1"/>
          <p:nvPr/>
        </p:nvSpPr>
        <p:spPr>
          <a:xfrm>
            <a:off x="8163194" y="1520785"/>
            <a:ext cx="3563368" cy="4832092"/>
          </a:xfrm>
          <a:prstGeom prst="rect">
            <a:avLst/>
          </a:prstGeom>
          <a:noFill/>
        </p:spPr>
        <p:txBody>
          <a:bodyPr wrap="square" rtlCol="0">
            <a:spAutoFit/>
          </a:bodyPr>
          <a:lstStyle/>
          <a:p>
            <a:r>
              <a:rPr lang="tr-TR" sz="2200" b="1" dirty="0"/>
              <a:t>MLP:</a:t>
            </a:r>
          </a:p>
          <a:p>
            <a:pPr marL="342900" indent="-342900">
              <a:buFont typeface="Arial" panose="020B0604020202020204" pitchFamily="34" charset="0"/>
              <a:buChar char="•"/>
            </a:pPr>
            <a:r>
              <a:rPr lang="tr-TR" sz="2200" dirty="0"/>
              <a:t>En yüksek </a:t>
            </a:r>
            <a:r>
              <a:rPr lang="tr-TR" sz="2200" dirty="0" err="1"/>
              <a:t>accuracy</a:t>
            </a:r>
            <a:r>
              <a:rPr lang="tr-TR" sz="2200" dirty="0"/>
              <a:t> ve F1 skoru.</a:t>
            </a:r>
          </a:p>
          <a:p>
            <a:pPr marL="342900" indent="-342900">
              <a:buFont typeface="Arial" panose="020B0604020202020204" pitchFamily="34" charset="0"/>
              <a:buChar char="•"/>
            </a:pPr>
            <a:r>
              <a:rPr lang="tr-TR" sz="2200" dirty="0"/>
              <a:t>Korkmuş' ve mutlu' arasında yüksek performans.</a:t>
            </a:r>
          </a:p>
          <a:p>
            <a:endParaRPr lang="tr-TR" sz="2200" dirty="0"/>
          </a:p>
          <a:p>
            <a:r>
              <a:rPr lang="tr-TR" sz="2200" dirty="0"/>
              <a:t>Yorum: Derin öğrenme sayesinde karmaşık desenleri tanıma yeteneği üstün.</a:t>
            </a:r>
          </a:p>
          <a:p>
            <a:endParaRPr lang="tr-TR" sz="2200" dirty="0"/>
          </a:p>
          <a:p>
            <a:endParaRPr lang="tr-TR" sz="2200" dirty="0"/>
          </a:p>
          <a:p>
            <a:pPr marL="285750" indent="-285750">
              <a:buFont typeface="Arial" panose="020B0604020202020204" pitchFamily="34" charset="0"/>
              <a:buChar char="•"/>
            </a:pPr>
            <a:endParaRPr lang="tr-TR" sz="2200" dirty="0"/>
          </a:p>
        </p:txBody>
      </p:sp>
    </p:spTree>
    <p:extLst>
      <p:ext uri="{BB962C8B-B14F-4D97-AF65-F5344CB8AC3E}">
        <p14:creationId xmlns:p14="http://schemas.microsoft.com/office/powerpoint/2010/main" val="3129539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70F713-8674-CED4-8631-4E7653331E0F}"/>
              </a:ext>
            </a:extLst>
          </p:cNvPr>
          <p:cNvSpPr>
            <a:spLocks noGrp="1"/>
          </p:cNvSpPr>
          <p:nvPr>
            <p:ph type="title"/>
          </p:nvPr>
        </p:nvSpPr>
        <p:spPr>
          <a:xfrm>
            <a:off x="3017446" y="1878227"/>
            <a:ext cx="7315714" cy="713255"/>
          </a:xfrm>
        </p:spPr>
        <p:txBody>
          <a:bodyPr>
            <a:normAutofit/>
          </a:bodyPr>
          <a:lstStyle/>
          <a:p>
            <a:pPr algn="ctr"/>
            <a:r>
              <a:rPr lang="tr-TR" sz="3700" b="1" dirty="0"/>
              <a:t>Yöntem 3</a:t>
            </a:r>
          </a:p>
        </p:txBody>
      </p:sp>
      <p:sp>
        <p:nvSpPr>
          <p:cNvPr id="6" name="Metin kutusu 5">
            <a:extLst>
              <a:ext uri="{FF2B5EF4-FFF2-40B4-BE49-F238E27FC236}">
                <a16:creationId xmlns:a16="http://schemas.microsoft.com/office/drawing/2014/main" id="{495C5379-8F94-1AB2-41E4-DA5B3AE2299E}"/>
              </a:ext>
            </a:extLst>
          </p:cNvPr>
          <p:cNvSpPr txBox="1"/>
          <p:nvPr/>
        </p:nvSpPr>
        <p:spPr>
          <a:xfrm>
            <a:off x="2772194" y="2680006"/>
            <a:ext cx="7806219" cy="1692771"/>
          </a:xfrm>
          <a:prstGeom prst="rect">
            <a:avLst/>
          </a:prstGeom>
          <a:noFill/>
        </p:spPr>
        <p:txBody>
          <a:bodyPr wrap="square">
            <a:spAutoFit/>
          </a:bodyPr>
          <a:lstStyle/>
          <a:p>
            <a:pPr algn="ctr"/>
            <a:r>
              <a:rPr lang="tr-TR" sz="2600" b="1" dirty="0" err="1">
                <a:effectLst/>
                <a:latin typeface="Calibri" panose="020F0502020204030204" pitchFamily="34" charset="0"/>
                <a:ea typeface="Times New Roman" panose="02020603050405020304" pitchFamily="18" charset="0"/>
                <a:cs typeface="Calibri" panose="020F0502020204030204" pitchFamily="34" charset="0"/>
              </a:rPr>
              <a:t>Convolutional</a:t>
            </a:r>
            <a:r>
              <a:rPr lang="tr-TR" sz="2600" b="1" dirty="0">
                <a:effectLst/>
                <a:latin typeface="Calibri" panose="020F0502020204030204" pitchFamily="34" charset="0"/>
                <a:ea typeface="Times New Roman" panose="02020603050405020304" pitchFamily="18" charset="0"/>
                <a:cs typeface="Calibri" panose="020F0502020204030204" pitchFamily="34" charset="0"/>
              </a:rPr>
              <a:t> </a:t>
            </a:r>
            <a:r>
              <a:rPr lang="tr-TR" sz="2600" b="1" dirty="0" err="1">
                <a:effectLst/>
                <a:latin typeface="Calibri" panose="020F0502020204030204" pitchFamily="34" charset="0"/>
                <a:ea typeface="Times New Roman" panose="02020603050405020304" pitchFamily="18" charset="0"/>
                <a:cs typeface="Calibri" panose="020F0502020204030204" pitchFamily="34" charset="0"/>
              </a:rPr>
              <a:t>Neural</a:t>
            </a:r>
            <a:r>
              <a:rPr lang="tr-TR" sz="2600" b="1" dirty="0">
                <a:effectLst/>
                <a:latin typeface="Calibri" panose="020F0502020204030204" pitchFamily="34" charset="0"/>
                <a:ea typeface="Times New Roman" panose="02020603050405020304" pitchFamily="18" charset="0"/>
                <a:cs typeface="Calibri" panose="020F0502020204030204" pitchFamily="34" charset="0"/>
              </a:rPr>
              <a:t> Network </a:t>
            </a:r>
          </a:p>
          <a:p>
            <a:pPr marL="457200" indent="-457200" algn="ctr">
              <a:buFont typeface="Arial" panose="020B0604020202020204" pitchFamily="34" charset="0"/>
              <a:buChar char="•"/>
            </a:pPr>
            <a:r>
              <a:rPr lang="tr-TR" sz="2600" dirty="0">
                <a:latin typeface="Calibri" panose="020F0502020204030204" pitchFamily="34" charset="0"/>
                <a:ea typeface="Times New Roman" panose="02020603050405020304" pitchFamily="18" charset="0"/>
                <a:cs typeface="Calibri" panose="020F0502020204030204" pitchFamily="34" charset="0"/>
              </a:rPr>
              <a:t>VGG19 ile aktarmalı öğrenme</a:t>
            </a:r>
          </a:p>
          <a:p>
            <a:pPr marL="457200" indent="-457200" algn="ctr">
              <a:buFont typeface="Arial" panose="020B0604020202020204" pitchFamily="34" charset="0"/>
              <a:buChar char="•"/>
            </a:pPr>
            <a:r>
              <a:rPr lang="tr-TR" sz="2600" dirty="0">
                <a:effectLst/>
                <a:latin typeface="Calibri" panose="020F0502020204030204" pitchFamily="34" charset="0"/>
                <a:ea typeface="Times New Roman" panose="02020603050405020304" pitchFamily="18" charset="0"/>
                <a:cs typeface="Calibri" panose="020F0502020204030204" pitchFamily="34" charset="0"/>
              </a:rPr>
              <a:t>ResNet50 ile aktarmalı öğrenme</a:t>
            </a:r>
          </a:p>
          <a:p>
            <a:pPr marL="457200" indent="-457200" algn="ctr">
              <a:buFont typeface="Arial" panose="020B0604020202020204" pitchFamily="34" charset="0"/>
              <a:buChar char="•"/>
            </a:pPr>
            <a:r>
              <a:rPr lang="tr-TR" sz="2600" dirty="0">
                <a:latin typeface="Calibri" panose="020F0502020204030204" pitchFamily="34" charset="0"/>
                <a:ea typeface="Times New Roman" panose="02020603050405020304" pitchFamily="18" charset="0"/>
                <a:cs typeface="Calibri" panose="020F0502020204030204" pitchFamily="34" charset="0"/>
              </a:rPr>
              <a:t>Aktarmasız öğrenme</a:t>
            </a:r>
            <a:endParaRPr lang="tr-TR" sz="26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46362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3756825-8FFA-40DE-796A-57E30005F7AD}"/>
              </a:ext>
            </a:extLst>
          </p:cNvPr>
          <p:cNvSpPr txBox="1"/>
          <p:nvPr/>
        </p:nvSpPr>
        <p:spPr>
          <a:xfrm>
            <a:off x="3046971" y="698324"/>
            <a:ext cx="6098058" cy="1754326"/>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VGG19 ile Aktarmalı öğrenme</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a:p>
            <a:pPr algn="ctr"/>
            <a:r>
              <a:rPr lang="tr-TR" sz="1800" dirty="0">
                <a:effectLst/>
                <a:latin typeface="Calibri" panose="020F0502020204030204" pitchFamily="34" charset="0"/>
                <a:ea typeface="Times New Roman" panose="02020603050405020304" pitchFamily="18" charset="0"/>
                <a:cs typeface="Calibri" panose="020F0502020204030204" pitchFamily="34" charset="0"/>
              </a:rPr>
              <a:t>VGG19 tabanlı transfer öğrenme yöntemiyle, </a:t>
            </a:r>
            <a:r>
              <a:rPr lang="tr-TR" sz="1800" dirty="0" err="1">
                <a:effectLst/>
                <a:latin typeface="Calibri" panose="020F0502020204030204" pitchFamily="34" charset="0"/>
                <a:ea typeface="Times New Roman" panose="02020603050405020304" pitchFamily="18" charset="0"/>
                <a:cs typeface="Calibri" panose="020F0502020204030204" pitchFamily="34" charset="0"/>
              </a:rPr>
              <a:t>PyTorch</a:t>
            </a:r>
            <a:r>
              <a:rPr lang="tr-TR" sz="1800" dirty="0">
                <a:effectLst/>
                <a:latin typeface="Calibri" panose="020F0502020204030204" pitchFamily="34" charset="0"/>
                <a:ea typeface="Times New Roman" panose="02020603050405020304" pitchFamily="18" charset="0"/>
                <a:cs typeface="Calibri" panose="020F0502020204030204" pitchFamily="34" charset="0"/>
              </a:rPr>
              <a:t> kullanarak ön eğitimli bir modeli yükledik ve son katmanını sınıf sayımıza uygun şekilde değiştirdik. Özel veri setimizi hazırlayıp modeli eğittikten sonra, test verileri üzerinde modelin performansını değerlendirerek başarım metriklerini hesapladık.</a:t>
            </a:r>
          </a:p>
        </p:txBody>
      </p:sp>
      <p:pic>
        <p:nvPicPr>
          <p:cNvPr id="7" name="Resim 6" descr="metin, ekran görüntüsü, diyagram, çizgi içeren bir resim&#10;&#10;Açıklama otomatik olarak oluşturuldu">
            <a:extLst>
              <a:ext uri="{FF2B5EF4-FFF2-40B4-BE49-F238E27FC236}">
                <a16:creationId xmlns:a16="http://schemas.microsoft.com/office/drawing/2014/main" id="{C68B53AC-D363-7E11-CE62-34ECBD2B3AEE}"/>
              </a:ext>
            </a:extLst>
          </p:cNvPr>
          <p:cNvPicPr>
            <a:picLocks noChangeAspect="1"/>
          </p:cNvPicPr>
          <p:nvPr/>
        </p:nvPicPr>
        <p:blipFill>
          <a:blip r:embed="rId2"/>
          <a:stretch>
            <a:fillRect/>
          </a:stretch>
        </p:blipFill>
        <p:spPr>
          <a:xfrm>
            <a:off x="3075058" y="2743200"/>
            <a:ext cx="6069971" cy="3569557"/>
          </a:xfrm>
          <a:prstGeom prst="rect">
            <a:avLst/>
          </a:prstGeom>
        </p:spPr>
      </p:pic>
    </p:spTree>
    <p:extLst>
      <p:ext uri="{BB962C8B-B14F-4D97-AF65-F5344CB8AC3E}">
        <p14:creationId xmlns:p14="http://schemas.microsoft.com/office/powerpoint/2010/main" val="333030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çizgi, diyagram, öykü gelişim çizgisi; kumpas; grafiğini çıkarma, ekran görüntüsü içeren bir resim&#10;&#10;Açıklama otomatik olarak oluşturuldu">
            <a:extLst>
              <a:ext uri="{FF2B5EF4-FFF2-40B4-BE49-F238E27FC236}">
                <a16:creationId xmlns:a16="http://schemas.microsoft.com/office/drawing/2014/main" id="{EFCFA219-92A6-9D6A-F0E6-17B937665216}"/>
              </a:ext>
            </a:extLst>
          </p:cNvPr>
          <p:cNvPicPr>
            <a:picLocks noGrp="1" noChangeAspect="1"/>
          </p:cNvPicPr>
          <p:nvPr>
            <p:ph idx="1"/>
          </p:nvPr>
        </p:nvPicPr>
        <p:blipFill>
          <a:blip r:embed="rId2"/>
          <a:stretch>
            <a:fillRect/>
          </a:stretch>
        </p:blipFill>
        <p:spPr>
          <a:xfrm>
            <a:off x="2657319" y="1445740"/>
            <a:ext cx="6877362" cy="4932250"/>
          </a:xfrm>
        </p:spPr>
      </p:pic>
      <p:sp>
        <p:nvSpPr>
          <p:cNvPr id="7" name="Metin kutusu 6">
            <a:extLst>
              <a:ext uri="{FF2B5EF4-FFF2-40B4-BE49-F238E27FC236}">
                <a16:creationId xmlns:a16="http://schemas.microsoft.com/office/drawing/2014/main" id="{600CFCE3-D484-DE5D-6432-6FB3A5552653}"/>
              </a:ext>
            </a:extLst>
          </p:cNvPr>
          <p:cNvSpPr txBox="1"/>
          <p:nvPr/>
        </p:nvSpPr>
        <p:spPr>
          <a:xfrm>
            <a:off x="3160241" y="587631"/>
            <a:ext cx="6098058" cy="369332"/>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VGG19 </a:t>
            </a:r>
            <a:r>
              <a:rPr lang="tr-TR" b="1" dirty="0">
                <a:latin typeface="Calibri" panose="020F0502020204030204" pitchFamily="34" charset="0"/>
                <a:ea typeface="Times New Roman" panose="02020603050405020304" pitchFamily="18" charset="0"/>
                <a:cs typeface="Calibri" panose="020F0502020204030204" pitchFamily="34" charset="0"/>
              </a:rPr>
              <a:t>Training </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89528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3756825-8FFA-40DE-796A-57E30005F7AD}"/>
              </a:ext>
            </a:extLst>
          </p:cNvPr>
          <p:cNvSpPr txBox="1"/>
          <p:nvPr/>
        </p:nvSpPr>
        <p:spPr>
          <a:xfrm>
            <a:off x="3046971" y="698324"/>
            <a:ext cx="6098058" cy="2031325"/>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ResNet50 ile Aktarmalı öğrenme</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a:p>
            <a:pPr algn="ctr"/>
            <a:r>
              <a:rPr lang="tr-TR" sz="1800" dirty="0">
                <a:effectLst/>
                <a:latin typeface="Calibri" panose="020F0502020204030204" pitchFamily="34" charset="0"/>
                <a:ea typeface="Times New Roman" panose="02020603050405020304" pitchFamily="18" charset="0"/>
                <a:cs typeface="Calibri" panose="020F0502020204030204" pitchFamily="34" charset="0"/>
              </a:rPr>
              <a:t>ResNet50 ile transfer öğrenme yaklaşımını benimseyerek, </a:t>
            </a:r>
            <a:r>
              <a:rPr lang="tr-TR" sz="1800" dirty="0" err="1">
                <a:effectLst/>
                <a:latin typeface="Calibri" panose="020F0502020204030204" pitchFamily="34" charset="0"/>
                <a:ea typeface="Times New Roman" panose="02020603050405020304" pitchFamily="18" charset="0"/>
                <a:cs typeface="Calibri" panose="020F0502020204030204" pitchFamily="34" charset="0"/>
              </a:rPr>
              <a:t>PyTorch</a:t>
            </a:r>
            <a:r>
              <a:rPr lang="tr-TR" sz="1800" dirty="0">
                <a:effectLst/>
                <a:latin typeface="Calibri" panose="020F0502020204030204" pitchFamily="34" charset="0"/>
                <a:ea typeface="Times New Roman" panose="02020603050405020304" pitchFamily="18" charset="0"/>
                <a:cs typeface="Calibri" panose="020F0502020204030204" pitchFamily="34" charset="0"/>
              </a:rPr>
              <a:t> aracılığıyla önceden eğitilmiş bir ağ yükledik ve en son katmanını, hedeflediğimiz sınıf sayısına uyacak şekilde yeniden yapılandırdık. Veri setimizi işleyip modelimizi eğitmeye yönelik adımları tamamladıktan sonra, test seti üzerinden modelin başarısını, çeşitli performans ölçütleri kullanarak ölçtük.</a:t>
            </a:r>
          </a:p>
        </p:txBody>
      </p:sp>
      <p:pic>
        <p:nvPicPr>
          <p:cNvPr id="3" name="Resim 2" descr="anten, tipografi içeren bir resim&#10;&#10;Açıklama otomatik olarak orta güvenilirlik düzeyiyle oluşturuldu">
            <a:extLst>
              <a:ext uri="{FF2B5EF4-FFF2-40B4-BE49-F238E27FC236}">
                <a16:creationId xmlns:a16="http://schemas.microsoft.com/office/drawing/2014/main" id="{D837F60A-E05F-DD08-0E21-4AFA4177D9AC}"/>
              </a:ext>
            </a:extLst>
          </p:cNvPr>
          <p:cNvPicPr>
            <a:picLocks noChangeAspect="1"/>
          </p:cNvPicPr>
          <p:nvPr/>
        </p:nvPicPr>
        <p:blipFill>
          <a:blip r:embed="rId2"/>
          <a:stretch>
            <a:fillRect/>
          </a:stretch>
        </p:blipFill>
        <p:spPr>
          <a:xfrm>
            <a:off x="2209800" y="2927179"/>
            <a:ext cx="7772400" cy="3584531"/>
          </a:xfrm>
          <a:prstGeom prst="rect">
            <a:avLst/>
          </a:prstGeom>
        </p:spPr>
      </p:pic>
    </p:spTree>
    <p:extLst>
      <p:ext uri="{BB962C8B-B14F-4D97-AF65-F5344CB8AC3E}">
        <p14:creationId xmlns:p14="http://schemas.microsoft.com/office/powerpoint/2010/main" val="317164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600CFCE3-D484-DE5D-6432-6FB3A5552653}"/>
              </a:ext>
            </a:extLst>
          </p:cNvPr>
          <p:cNvSpPr txBox="1"/>
          <p:nvPr/>
        </p:nvSpPr>
        <p:spPr>
          <a:xfrm>
            <a:off x="3046971" y="613030"/>
            <a:ext cx="6098058" cy="369332"/>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ResNet50 </a:t>
            </a:r>
            <a:r>
              <a:rPr lang="tr-TR" b="1" dirty="0">
                <a:latin typeface="Calibri" panose="020F0502020204030204" pitchFamily="34" charset="0"/>
                <a:ea typeface="Times New Roman" panose="02020603050405020304" pitchFamily="18" charset="0"/>
                <a:cs typeface="Calibri" panose="020F0502020204030204" pitchFamily="34" charset="0"/>
              </a:rPr>
              <a:t>Training </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6" name="İçerik Yer Tutucusu 5" descr="diyagram, çizgi, öykü gelişim çizgisi; kumpas; grafiğini çıkarma, eğim, bayır içeren bir resim&#10;&#10;Açıklama otomatik olarak oluşturuldu">
            <a:extLst>
              <a:ext uri="{FF2B5EF4-FFF2-40B4-BE49-F238E27FC236}">
                <a16:creationId xmlns:a16="http://schemas.microsoft.com/office/drawing/2014/main" id="{81B78EEF-ABEB-2FEC-099F-6DBCA278268F}"/>
              </a:ext>
            </a:extLst>
          </p:cNvPr>
          <p:cNvPicPr>
            <a:picLocks noGrp="1" noChangeAspect="1"/>
          </p:cNvPicPr>
          <p:nvPr>
            <p:ph idx="1"/>
          </p:nvPr>
        </p:nvPicPr>
        <p:blipFill>
          <a:blip r:embed="rId2"/>
          <a:stretch>
            <a:fillRect/>
          </a:stretch>
        </p:blipFill>
        <p:spPr>
          <a:xfrm>
            <a:off x="2817112" y="1513018"/>
            <a:ext cx="6557776" cy="4547286"/>
          </a:xfrm>
        </p:spPr>
      </p:pic>
    </p:spTree>
    <p:extLst>
      <p:ext uri="{BB962C8B-B14F-4D97-AF65-F5344CB8AC3E}">
        <p14:creationId xmlns:p14="http://schemas.microsoft.com/office/powerpoint/2010/main" val="35660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3756825-8FFA-40DE-796A-57E30005F7AD}"/>
              </a:ext>
            </a:extLst>
          </p:cNvPr>
          <p:cNvSpPr txBox="1"/>
          <p:nvPr/>
        </p:nvSpPr>
        <p:spPr>
          <a:xfrm>
            <a:off x="3046971" y="698324"/>
            <a:ext cx="6098058" cy="2585323"/>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Aktarmasız öğrenme</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a:p>
            <a:pPr algn="ctr"/>
            <a:r>
              <a:rPr lang="tr-TR" sz="1800" dirty="0">
                <a:effectLst/>
                <a:latin typeface="Calibri" panose="020F0502020204030204" pitchFamily="34" charset="0"/>
                <a:ea typeface="Times New Roman" panose="02020603050405020304" pitchFamily="18" charset="0"/>
                <a:cs typeface="Calibri" panose="020F0502020204030204" pitchFamily="34" charset="0"/>
              </a:rPr>
              <a:t>Transfer öğrenme kullanmadan, kendi tanımladığımız bir CNN mimarisi ile yüz ifadelerini sınıflandırmak üzere bir model geliştirdik. </a:t>
            </a:r>
            <a:r>
              <a:rPr lang="tr-TR" sz="1800" dirty="0" err="1">
                <a:effectLst/>
                <a:latin typeface="Calibri" panose="020F0502020204030204" pitchFamily="34" charset="0"/>
                <a:ea typeface="Times New Roman" panose="02020603050405020304" pitchFamily="18" charset="0"/>
                <a:cs typeface="Calibri" panose="020F0502020204030204" pitchFamily="34" charset="0"/>
              </a:rPr>
              <a:t>PyTorch</a:t>
            </a:r>
            <a:r>
              <a:rPr lang="tr-TR" sz="1800" dirty="0">
                <a:effectLst/>
                <a:latin typeface="Calibri" panose="020F0502020204030204" pitchFamily="34" charset="0"/>
                <a:ea typeface="Times New Roman" panose="02020603050405020304" pitchFamily="18" charset="0"/>
                <a:cs typeface="Calibri" panose="020F0502020204030204" pitchFamily="34" charset="0"/>
              </a:rPr>
              <a:t> kullanarak sıfırdan başlayıp, modelimizi özel veri setimize uygun şekilde eğittik. Bu süreçte, veri artırma ve düzenlileştirme tekniklerini de dahil ederek modelin genelleştirme yeteneğini artırdık. Model eğitildikten sonra, test veri seti üzerindeki performansını değerlendirerek, eğitim sürecimizin etkinliğini ölçtük.</a:t>
            </a:r>
          </a:p>
        </p:txBody>
      </p:sp>
      <p:pic>
        <p:nvPicPr>
          <p:cNvPr id="3" name="Resim 2" descr="metin, yazı tipi, beyaz, mektup, harf içeren bir resim&#10;&#10;Açıklama otomatik olarak oluşturuldu">
            <a:extLst>
              <a:ext uri="{FF2B5EF4-FFF2-40B4-BE49-F238E27FC236}">
                <a16:creationId xmlns:a16="http://schemas.microsoft.com/office/drawing/2014/main" id="{18C14025-633E-A9C6-1FB0-85BB8DB7B9E8}"/>
              </a:ext>
            </a:extLst>
          </p:cNvPr>
          <p:cNvPicPr>
            <a:picLocks noChangeAspect="1"/>
          </p:cNvPicPr>
          <p:nvPr/>
        </p:nvPicPr>
        <p:blipFill>
          <a:blip r:embed="rId2"/>
          <a:stretch>
            <a:fillRect/>
          </a:stretch>
        </p:blipFill>
        <p:spPr>
          <a:xfrm>
            <a:off x="3162300" y="3858741"/>
            <a:ext cx="5867400" cy="2032000"/>
          </a:xfrm>
          <a:prstGeom prst="rect">
            <a:avLst/>
          </a:prstGeom>
        </p:spPr>
      </p:pic>
    </p:spTree>
    <p:extLst>
      <p:ext uri="{BB962C8B-B14F-4D97-AF65-F5344CB8AC3E}">
        <p14:creationId xmlns:p14="http://schemas.microsoft.com/office/powerpoint/2010/main" val="3212998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600CFCE3-D484-DE5D-6432-6FB3A5552653}"/>
              </a:ext>
            </a:extLst>
          </p:cNvPr>
          <p:cNvSpPr txBox="1"/>
          <p:nvPr/>
        </p:nvSpPr>
        <p:spPr>
          <a:xfrm>
            <a:off x="3160241" y="587631"/>
            <a:ext cx="6098058" cy="369332"/>
          </a:xfrm>
          <a:prstGeom prst="rect">
            <a:avLst/>
          </a:prstGeom>
          <a:noFill/>
        </p:spPr>
        <p:txBody>
          <a:bodyPr wrap="square">
            <a:spAutoFit/>
          </a:bodyPr>
          <a:lstStyle/>
          <a:p>
            <a:pPr algn="ctr"/>
            <a:r>
              <a:rPr lang="tr-TR" sz="1800" b="1" dirty="0">
                <a:effectLst/>
                <a:latin typeface="Calibri" panose="020F0502020204030204" pitchFamily="34" charset="0"/>
                <a:ea typeface="Times New Roman" panose="02020603050405020304" pitchFamily="18" charset="0"/>
                <a:cs typeface="Calibri" panose="020F0502020204030204" pitchFamily="34" charset="0"/>
              </a:rPr>
              <a:t>Aktarmasız CNN </a:t>
            </a:r>
            <a:r>
              <a:rPr lang="tr-TR" b="1" dirty="0">
                <a:latin typeface="Calibri" panose="020F0502020204030204" pitchFamily="34" charset="0"/>
                <a:ea typeface="Times New Roman" panose="02020603050405020304" pitchFamily="18" charset="0"/>
                <a:cs typeface="Calibri" panose="020F0502020204030204" pitchFamily="34" charset="0"/>
              </a:rPr>
              <a:t>Training </a:t>
            </a:r>
            <a:endParaRPr lang="tr-TR" sz="1800"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6" name="Resim 5" descr="çizgi, öykü gelişim çizgisi; kumpas; grafiğini çıkarma, diyagram, ekran görüntüsü içeren bir resim&#10;&#10;Açıklama otomatik olarak oluşturuldu">
            <a:extLst>
              <a:ext uri="{FF2B5EF4-FFF2-40B4-BE49-F238E27FC236}">
                <a16:creationId xmlns:a16="http://schemas.microsoft.com/office/drawing/2014/main" id="{E236B281-E744-3A24-524C-D3AE21E8E2D8}"/>
              </a:ext>
            </a:extLst>
          </p:cNvPr>
          <p:cNvPicPr>
            <a:picLocks noChangeAspect="1"/>
          </p:cNvPicPr>
          <p:nvPr/>
        </p:nvPicPr>
        <p:blipFill>
          <a:blip r:embed="rId2"/>
          <a:stretch>
            <a:fillRect/>
          </a:stretch>
        </p:blipFill>
        <p:spPr>
          <a:xfrm>
            <a:off x="2323070" y="1094602"/>
            <a:ext cx="7772400" cy="5410200"/>
          </a:xfrm>
          <a:prstGeom prst="rect">
            <a:avLst/>
          </a:prstGeom>
        </p:spPr>
      </p:pic>
    </p:spTree>
    <p:extLst>
      <p:ext uri="{BB962C8B-B14F-4D97-AF65-F5344CB8AC3E}">
        <p14:creationId xmlns:p14="http://schemas.microsoft.com/office/powerpoint/2010/main" val="2350830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089FA25-C6E6-4FD4-845D-E9E55CF554F0}"/>
              </a:ext>
            </a:extLst>
          </p:cNvPr>
          <p:cNvPicPr>
            <a:picLocks noChangeAspect="1"/>
          </p:cNvPicPr>
          <p:nvPr/>
        </p:nvPicPr>
        <p:blipFill>
          <a:blip r:embed="rId2"/>
          <a:stretch>
            <a:fillRect/>
          </a:stretch>
        </p:blipFill>
        <p:spPr>
          <a:xfrm>
            <a:off x="1219200" y="775043"/>
            <a:ext cx="6032500" cy="5842000"/>
          </a:xfrm>
          <a:prstGeom prst="rect">
            <a:avLst/>
          </a:prstGeom>
        </p:spPr>
      </p:pic>
      <p:sp>
        <p:nvSpPr>
          <p:cNvPr id="6" name="Başlık 1">
            <a:extLst>
              <a:ext uri="{FF2B5EF4-FFF2-40B4-BE49-F238E27FC236}">
                <a16:creationId xmlns:a16="http://schemas.microsoft.com/office/drawing/2014/main" id="{6915C64A-2EF0-9651-17D3-8B9541215CA0}"/>
              </a:ext>
            </a:extLst>
          </p:cNvPr>
          <p:cNvSpPr txBox="1">
            <a:spLocks/>
          </p:cNvSpPr>
          <p:nvPr/>
        </p:nvSpPr>
        <p:spPr>
          <a:xfrm>
            <a:off x="1512849" y="91699"/>
            <a:ext cx="9601200" cy="683344"/>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tr-TR" dirty="0"/>
              <a:t>TEST SONUÇLARI</a:t>
            </a:r>
          </a:p>
        </p:txBody>
      </p:sp>
      <p:sp>
        <p:nvSpPr>
          <p:cNvPr id="7" name="Metin kutusu 6">
            <a:extLst>
              <a:ext uri="{FF2B5EF4-FFF2-40B4-BE49-F238E27FC236}">
                <a16:creationId xmlns:a16="http://schemas.microsoft.com/office/drawing/2014/main" id="{EC237DA6-A50C-0F72-D54F-9865A17F236F}"/>
              </a:ext>
            </a:extLst>
          </p:cNvPr>
          <p:cNvSpPr txBox="1"/>
          <p:nvPr/>
        </p:nvSpPr>
        <p:spPr>
          <a:xfrm>
            <a:off x="7792490" y="1420393"/>
            <a:ext cx="3909358" cy="4832092"/>
          </a:xfrm>
          <a:prstGeom prst="rect">
            <a:avLst/>
          </a:prstGeom>
          <a:noFill/>
        </p:spPr>
        <p:txBody>
          <a:bodyPr wrap="square" rtlCol="0">
            <a:spAutoFit/>
          </a:bodyPr>
          <a:lstStyle/>
          <a:p>
            <a:r>
              <a:rPr lang="tr-TR" sz="2200" b="1" dirty="0"/>
              <a:t>VGG19 ile Aktarmalı Öğrenme:</a:t>
            </a:r>
          </a:p>
          <a:p>
            <a:pPr marL="285750" indent="-285750">
              <a:buFont typeface="Arial" panose="020B0604020202020204" pitchFamily="34" charset="0"/>
              <a:buChar char="•"/>
            </a:pPr>
            <a:r>
              <a:rPr lang="tr-TR" sz="2200" dirty="0"/>
              <a:t>Yüksek </a:t>
            </a:r>
            <a:r>
              <a:rPr lang="tr-TR" sz="2200" dirty="0" err="1"/>
              <a:t>accuracy</a:t>
            </a:r>
            <a:r>
              <a:rPr lang="tr-TR" sz="2200" dirty="0"/>
              <a:t> ve f-1 </a:t>
            </a:r>
            <a:r>
              <a:rPr lang="tr-TR" sz="2200" dirty="0" err="1"/>
              <a:t>score</a:t>
            </a:r>
            <a:endParaRPr lang="tr-TR" sz="2200" dirty="0"/>
          </a:p>
          <a:p>
            <a:pPr marL="285750" indent="-285750">
              <a:buFont typeface="Arial" panose="020B0604020202020204" pitchFamily="34" charset="0"/>
              <a:buChar char="•"/>
            </a:pPr>
            <a:r>
              <a:rPr lang="tr-TR" sz="2200" dirty="0"/>
              <a:t>Mutlu' ve korkmuş' sınıflarında güçlü tanıma kabiliyeti.</a:t>
            </a:r>
          </a:p>
          <a:p>
            <a:pPr marL="285750" indent="-285750">
              <a:buFont typeface="Arial" panose="020B0604020202020204" pitchFamily="34" charset="0"/>
              <a:buChar char="•"/>
            </a:pPr>
            <a:endParaRPr lang="tr-TR" sz="2200" dirty="0"/>
          </a:p>
          <a:p>
            <a:r>
              <a:rPr lang="tr-TR" sz="2200" dirty="0"/>
              <a:t>Yorum:</a:t>
            </a:r>
          </a:p>
          <a:p>
            <a:pPr marL="342900" indent="-342900">
              <a:buFont typeface="Arial" panose="020B0604020202020204" pitchFamily="34" charset="0"/>
              <a:buChar char="•"/>
            </a:pPr>
            <a:r>
              <a:rPr lang="tr-TR" sz="2200" dirty="0"/>
              <a:t>Zengin özellik çıkarımı ve transfer edilmiş ağların derinliği.</a:t>
            </a:r>
          </a:p>
          <a:p>
            <a:pPr marL="342900" indent="-342900">
              <a:buFont typeface="Arial" panose="020B0604020202020204" pitchFamily="34" charset="0"/>
              <a:buChar char="•"/>
            </a:pPr>
            <a:r>
              <a:rPr lang="tr-TR" sz="2200" dirty="0"/>
              <a:t>Spesifik sınıflarda yüksek doğruluk ama bazı sınıflarda karmaşıklık.</a:t>
            </a:r>
          </a:p>
          <a:p>
            <a:endParaRPr lang="tr-TR" sz="2200" dirty="0"/>
          </a:p>
        </p:txBody>
      </p:sp>
    </p:spTree>
    <p:extLst>
      <p:ext uri="{BB962C8B-B14F-4D97-AF65-F5344CB8AC3E}">
        <p14:creationId xmlns:p14="http://schemas.microsoft.com/office/powerpoint/2010/main" val="159291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A9E455-6DAD-DD79-6D09-7296CEF73F6B}"/>
              </a:ext>
            </a:extLst>
          </p:cNvPr>
          <p:cNvSpPr>
            <a:spLocks noGrp="1"/>
          </p:cNvSpPr>
          <p:nvPr>
            <p:ph type="title"/>
          </p:nvPr>
        </p:nvSpPr>
        <p:spPr/>
        <p:txBody>
          <a:bodyPr/>
          <a:lstStyle/>
          <a:p>
            <a:pPr algn="ctr"/>
            <a:r>
              <a:rPr lang="tr-TR" dirty="0"/>
              <a:t>1 - GİRİŞ</a:t>
            </a:r>
          </a:p>
        </p:txBody>
      </p:sp>
      <p:sp>
        <p:nvSpPr>
          <p:cNvPr id="28" name="Metin kutusu 27">
            <a:extLst>
              <a:ext uri="{FF2B5EF4-FFF2-40B4-BE49-F238E27FC236}">
                <a16:creationId xmlns:a16="http://schemas.microsoft.com/office/drawing/2014/main" id="{AB378168-A9B3-398F-F9D5-31D9CBD0BDDF}"/>
              </a:ext>
            </a:extLst>
          </p:cNvPr>
          <p:cNvSpPr txBox="1"/>
          <p:nvPr/>
        </p:nvSpPr>
        <p:spPr>
          <a:xfrm>
            <a:off x="2486722" y="2285644"/>
            <a:ext cx="6612674" cy="2400657"/>
          </a:xfrm>
          <a:prstGeom prst="rect">
            <a:avLst/>
          </a:prstGeom>
          <a:noFill/>
        </p:spPr>
        <p:txBody>
          <a:bodyPr wrap="square" rtlCol="0">
            <a:spAutoFit/>
          </a:bodyPr>
          <a:lstStyle/>
          <a:p>
            <a:pPr marL="285750" indent="-285750">
              <a:buFont typeface="Arial" panose="020B0604020202020204" pitchFamily="34" charset="0"/>
              <a:buChar char="•"/>
            </a:pPr>
            <a:r>
              <a:rPr lang="tr-TR" sz="2500" dirty="0"/>
              <a:t>Problem tanımı</a:t>
            </a:r>
          </a:p>
          <a:p>
            <a:pPr marL="285750" indent="-285750">
              <a:buFont typeface="Arial" panose="020B0604020202020204" pitchFamily="34" charset="0"/>
              <a:buChar char="•"/>
            </a:pPr>
            <a:r>
              <a:rPr lang="tr-TR" sz="2500" dirty="0"/>
              <a:t>Motivasyon</a:t>
            </a:r>
          </a:p>
          <a:p>
            <a:pPr marL="285750" indent="-285750">
              <a:buFont typeface="Arial" panose="020B0604020202020204" pitchFamily="34" charset="0"/>
              <a:buChar char="•"/>
            </a:pPr>
            <a:r>
              <a:rPr lang="tr-TR" sz="2500" dirty="0"/>
              <a:t>Problem türü (Sınıflandırma/Regresyon)</a:t>
            </a:r>
          </a:p>
          <a:p>
            <a:pPr marL="285750" indent="-285750">
              <a:buFont typeface="Arial" panose="020B0604020202020204" pitchFamily="34" charset="0"/>
              <a:buChar char="•"/>
            </a:pPr>
            <a:r>
              <a:rPr lang="tr-TR" sz="2500" dirty="0"/>
              <a:t>Amaç</a:t>
            </a:r>
          </a:p>
          <a:p>
            <a:pPr marL="285750" indent="-285750">
              <a:buFont typeface="Arial" panose="020B0604020202020204" pitchFamily="34" charset="0"/>
              <a:buChar char="•"/>
            </a:pPr>
            <a:r>
              <a:rPr lang="tr-TR" sz="2500" dirty="0"/>
              <a:t>Başarım metrikleri</a:t>
            </a:r>
          </a:p>
          <a:p>
            <a:pPr marL="285750" indent="-285750">
              <a:buFont typeface="Arial" panose="020B0604020202020204" pitchFamily="34" charset="0"/>
              <a:buChar char="•"/>
            </a:pPr>
            <a:endParaRPr lang="tr-TR" sz="2500" dirty="0"/>
          </a:p>
        </p:txBody>
      </p:sp>
    </p:spTree>
    <p:extLst>
      <p:ext uri="{BB962C8B-B14F-4D97-AF65-F5344CB8AC3E}">
        <p14:creationId xmlns:p14="http://schemas.microsoft.com/office/powerpoint/2010/main" val="967428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89C2116-48B8-D131-5C98-9CBCB3B5FD0D}"/>
              </a:ext>
            </a:extLst>
          </p:cNvPr>
          <p:cNvPicPr>
            <a:picLocks noChangeAspect="1"/>
          </p:cNvPicPr>
          <p:nvPr/>
        </p:nvPicPr>
        <p:blipFill>
          <a:blip r:embed="rId2"/>
          <a:stretch>
            <a:fillRect/>
          </a:stretch>
        </p:blipFill>
        <p:spPr>
          <a:xfrm>
            <a:off x="1219200" y="685800"/>
            <a:ext cx="6032500" cy="5702300"/>
          </a:xfrm>
          <a:prstGeom prst="rect">
            <a:avLst/>
          </a:prstGeom>
        </p:spPr>
      </p:pic>
      <p:sp>
        <p:nvSpPr>
          <p:cNvPr id="5" name="Metin kutusu 4">
            <a:extLst>
              <a:ext uri="{FF2B5EF4-FFF2-40B4-BE49-F238E27FC236}">
                <a16:creationId xmlns:a16="http://schemas.microsoft.com/office/drawing/2014/main" id="{285A2CFF-70FF-BA08-AD15-97EB5696D332}"/>
              </a:ext>
            </a:extLst>
          </p:cNvPr>
          <p:cNvSpPr txBox="1"/>
          <p:nvPr/>
        </p:nvSpPr>
        <p:spPr>
          <a:xfrm>
            <a:off x="7631852" y="1690062"/>
            <a:ext cx="4304775" cy="3477875"/>
          </a:xfrm>
          <a:prstGeom prst="rect">
            <a:avLst/>
          </a:prstGeom>
          <a:noFill/>
        </p:spPr>
        <p:txBody>
          <a:bodyPr wrap="square" rtlCol="0">
            <a:spAutoFit/>
          </a:bodyPr>
          <a:lstStyle/>
          <a:p>
            <a:r>
              <a:rPr lang="tr-TR" sz="2200" b="1" dirty="0"/>
              <a:t>ResNet50 ile Aktarmalı Öğrenme:</a:t>
            </a:r>
          </a:p>
          <a:p>
            <a:pPr marL="285750" indent="-285750">
              <a:buFont typeface="Arial" panose="020B0604020202020204" pitchFamily="34" charset="0"/>
              <a:buChar char="•"/>
            </a:pPr>
            <a:r>
              <a:rPr lang="tr-TR" sz="2200" dirty="0"/>
              <a:t>Orta düzeyde doğruluk ve F1 skoru.</a:t>
            </a:r>
          </a:p>
          <a:p>
            <a:pPr marL="285750" indent="-285750">
              <a:buFont typeface="Arial" panose="020B0604020202020204" pitchFamily="34" charset="0"/>
              <a:buChar char="•"/>
            </a:pPr>
            <a:r>
              <a:rPr lang="tr-TR" sz="2200" dirty="0"/>
              <a:t>Mutlu' sınıfını iyi tanıyor, diğer sınıflarda karışıklık var.</a:t>
            </a:r>
          </a:p>
          <a:p>
            <a:pPr marL="285750" indent="-285750">
              <a:buFont typeface="Arial" panose="020B0604020202020204" pitchFamily="34" charset="0"/>
              <a:buChar char="•"/>
            </a:pPr>
            <a:endParaRPr lang="tr-TR" sz="2200" dirty="0"/>
          </a:p>
          <a:p>
            <a:r>
              <a:rPr lang="tr-TR" sz="2200" dirty="0"/>
              <a:t>Yorum:</a:t>
            </a:r>
          </a:p>
          <a:p>
            <a:pPr marL="342900" indent="-342900">
              <a:buFont typeface="Arial" panose="020B0604020202020204" pitchFamily="34" charset="0"/>
              <a:buChar char="•"/>
            </a:pPr>
            <a:r>
              <a:rPr lang="tr-TR" sz="2200" dirty="0"/>
              <a:t>Farklı sınıflar arası özellik transferinde bazı zorluklar.</a:t>
            </a:r>
          </a:p>
          <a:p>
            <a:pPr marL="342900" indent="-342900">
              <a:buFont typeface="Arial" panose="020B0604020202020204" pitchFamily="34" charset="0"/>
              <a:buChar char="•"/>
            </a:pPr>
            <a:endParaRPr lang="tr-TR" sz="2200" dirty="0"/>
          </a:p>
        </p:txBody>
      </p:sp>
    </p:spTree>
    <p:extLst>
      <p:ext uri="{BB962C8B-B14F-4D97-AF65-F5344CB8AC3E}">
        <p14:creationId xmlns:p14="http://schemas.microsoft.com/office/powerpoint/2010/main" val="2176078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6748F6-5258-93DB-F154-3FD3EFE56C6F}"/>
              </a:ext>
            </a:extLst>
          </p:cNvPr>
          <p:cNvPicPr>
            <a:picLocks noChangeAspect="1"/>
          </p:cNvPicPr>
          <p:nvPr/>
        </p:nvPicPr>
        <p:blipFill>
          <a:blip r:embed="rId2"/>
          <a:stretch>
            <a:fillRect/>
          </a:stretch>
        </p:blipFill>
        <p:spPr>
          <a:xfrm>
            <a:off x="1219200" y="685800"/>
            <a:ext cx="6070600" cy="5791200"/>
          </a:xfrm>
          <a:prstGeom prst="rect">
            <a:avLst/>
          </a:prstGeom>
        </p:spPr>
      </p:pic>
      <p:sp>
        <p:nvSpPr>
          <p:cNvPr id="9" name="Metin kutusu 8">
            <a:extLst>
              <a:ext uri="{FF2B5EF4-FFF2-40B4-BE49-F238E27FC236}">
                <a16:creationId xmlns:a16="http://schemas.microsoft.com/office/drawing/2014/main" id="{84351058-6F61-65B1-5955-20C29C2EA582}"/>
              </a:ext>
            </a:extLst>
          </p:cNvPr>
          <p:cNvSpPr txBox="1"/>
          <p:nvPr/>
        </p:nvSpPr>
        <p:spPr>
          <a:xfrm>
            <a:off x="7442200" y="2536448"/>
            <a:ext cx="4304775" cy="1785104"/>
          </a:xfrm>
          <a:prstGeom prst="rect">
            <a:avLst/>
          </a:prstGeom>
          <a:noFill/>
        </p:spPr>
        <p:txBody>
          <a:bodyPr wrap="square" rtlCol="0">
            <a:spAutoFit/>
          </a:bodyPr>
          <a:lstStyle/>
          <a:p>
            <a:r>
              <a:rPr lang="tr-TR" sz="2200" b="1" dirty="0"/>
              <a:t>Aktarmasız Öğrenme:</a:t>
            </a:r>
          </a:p>
          <a:p>
            <a:pPr marL="285750" indent="-285750">
              <a:buFont typeface="Arial" panose="020B0604020202020204" pitchFamily="34" charset="0"/>
              <a:buChar char="•"/>
            </a:pPr>
            <a:r>
              <a:rPr lang="tr-TR" sz="2200" dirty="0"/>
              <a:t>Yüksek doğruluk ve F1 skoru.</a:t>
            </a:r>
          </a:p>
          <a:p>
            <a:pPr marL="285750" indent="-285750">
              <a:buFont typeface="Arial" panose="020B0604020202020204" pitchFamily="34" charset="0"/>
              <a:buChar char="•"/>
            </a:pPr>
            <a:r>
              <a:rPr lang="tr-TR" sz="2200" dirty="0"/>
              <a:t>Mutlu' sınıfında oldukça yüksek doğruluğa sahip.</a:t>
            </a:r>
          </a:p>
          <a:p>
            <a:pPr marL="342900" indent="-342900">
              <a:buFont typeface="Arial" panose="020B0604020202020204" pitchFamily="34" charset="0"/>
              <a:buChar char="•"/>
            </a:pPr>
            <a:endParaRPr lang="tr-TR" sz="2200" dirty="0"/>
          </a:p>
        </p:txBody>
      </p:sp>
    </p:spTree>
    <p:extLst>
      <p:ext uri="{BB962C8B-B14F-4D97-AF65-F5344CB8AC3E}">
        <p14:creationId xmlns:p14="http://schemas.microsoft.com/office/powerpoint/2010/main" val="320453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B6C481-8892-A3C7-2A84-507EF2E6C6DF}"/>
              </a:ext>
            </a:extLst>
          </p:cNvPr>
          <p:cNvSpPr>
            <a:spLocks noGrp="1"/>
          </p:cNvSpPr>
          <p:nvPr>
            <p:ph type="title"/>
          </p:nvPr>
        </p:nvSpPr>
        <p:spPr/>
        <p:txBody>
          <a:bodyPr/>
          <a:lstStyle/>
          <a:p>
            <a:pPr algn="ctr"/>
            <a:r>
              <a:rPr lang="tr-TR" dirty="0"/>
              <a:t>SONUÇ</a:t>
            </a:r>
          </a:p>
        </p:txBody>
      </p:sp>
      <p:sp>
        <p:nvSpPr>
          <p:cNvPr id="3" name="İçerik Yer Tutucusu 2">
            <a:extLst>
              <a:ext uri="{FF2B5EF4-FFF2-40B4-BE49-F238E27FC236}">
                <a16:creationId xmlns:a16="http://schemas.microsoft.com/office/drawing/2014/main" id="{E68DEF71-A66B-F88F-8063-6BBB51D5597E}"/>
              </a:ext>
            </a:extLst>
          </p:cNvPr>
          <p:cNvSpPr>
            <a:spLocks noGrp="1"/>
          </p:cNvSpPr>
          <p:nvPr>
            <p:ph idx="1"/>
          </p:nvPr>
        </p:nvSpPr>
        <p:spPr>
          <a:xfrm>
            <a:off x="1371600" y="2286000"/>
            <a:ext cx="9601200" cy="3581400"/>
          </a:xfrm>
        </p:spPr>
        <p:txBody>
          <a:bodyPr/>
          <a:lstStyle/>
          <a:p>
            <a:r>
              <a:rPr lang="tr-TR" dirty="0"/>
              <a:t>VGG-19 ile transfer öğrenme uygulanan CNN en yüksek doğruluğu sağladı.</a:t>
            </a:r>
          </a:p>
          <a:p>
            <a:r>
              <a:rPr lang="tr-TR" dirty="0"/>
              <a:t>SIFT </a:t>
            </a:r>
            <a:r>
              <a:rPr lang="tr-TR" dirty="0" err="1"/>
              <a:t>feature</a:t>
            </a:r>
            <a:r>
              <a:rPr lang="tr-TR" dirty="0"/>
              <a:t> </a:t>
            </a:r>
            <a:r>
              <a:rPr lang="tr-TR" dirty="0" err="1"/>
              <a:t>matching</a:t>
            </a:r>
            <a:r>
              <a:rPr lang="tr-TR" dirty="0"/>
              <a:t> test süreci uzun ve sonuçları diğer modellere göre düşük; gerçek zamanlı uygulamalar için uygun değil.</a:t>
            </a:r>
          </a:p>
          <a:p>
            <a:r>
              <a:rPr lang="tr-TR" dirty="0"/>
              <a:t>Makine öğrenmesi modellerinin </a:t>
            </a:r>
            <a:r>
              <a:rPr lang="tr-TR" dirty="0" err="1"/>
              <a:t>feature</a:t>
            </a:r>
            <a:r>
              <a:rPr lang="tr-TR" dirty="0"/>
              <a:t> </a:t>
            </a:r>
            <a:r>
              <a:rPr lang="tr-TR" dirty="0" err="1"/>
              <a:t>extraction</a:t>
            </a:r>
            <a:r>
              <a:rPr lang="tr-TR" dirty="0"/>
              <a:t> süreci maliyetli ve zorlu, CNN bu özellik çıkarımını otomatik öğreniyor.</a:t>
            </a:r>
          </a:p>
          <a:p>
            <a:r>
              <a:rPr lang="tr-TR" dirty="0"/>
              <a:t>Transfer öğrenmeli CNN, veri setinin sınırlı olması durumunda sıfırdan mimari geliştirmeye üstün.</a:t>
            </a:r>
          </a:p>
          <a:p>
            <a:r>
              <a:rPr lang="tr-TR" dirty="0"/>
              <a:t>CNN modellerini eğitirken </a:t>
            </a:r>
            <a:r>
              <a:rPr lang="tr-TR" dirty="0" err="1"/>
              <a:t>overfitting</a:t>
            </a:r>
            <a:r>
              <a:rPr lang="tr-TR" dirty="0"/>
              <a:t> gözlendi ve </a:t>
            </a:r>
            <a:r>
              <a:rPr lang="tr-TR" dirty="0" err="1"/>
              <a:t>early</a:t>
            </a:r>
            <a:r>
              <a:rPr lang="tr-TR" dirty="0"/>
              <a:t> </a:t>
            </a:r>
            <a:r>
              <a:rPr lang="tr-TR" dirty="0" err="1"/>
              <a:t>stopping</a:t>
            </a:r>
            <a:r>
              <a:rPr lang="tr-TR" dirty="0"/>
              <a:t> ile en iyi </a:t>
            </a:r>
            <a:r>
              <a:rPr lang="tr-TR" dirty="0" err="1"/>
              <a:t>validation</a:t>
            </a:r>
            <a:r>
              <a:rPr lang="tr-TR" dirty="0"/>
              <a:t> </a:t>
            </a:r>
            <a:r>
              <a:rPr lang="tr-TR" dirty="0" err="1"/>
              <a:t>loss</a:t>
            </a:r>
            <a:r>
              <a:rPr lang="tr-TR" dirty="0"/>
              <a:t> değerine sahip modeller kaydedildi.</a:t>
            </a:r>
          </a:p>
          <a:p>
            <a:endParaRPr lang="tr-TR" dirty="0"/>
          </a:p>
        </p:txBody>
      </p:sp>
    </p:spTree>
    <p:extLst>
      <p:ext uri="{BB962C8B-B14F-4D97-AF65-F5344CB8AC3E}">
        <p14:creationId xmlns:p14="http://schemas.microsoft.com/office/powerpoint/2010/main" val="20564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23BAD-7885-1D83-A025-CF2BB081926A}"/>
              </a:ext>
            </a:extLst>
          </p:cNvPr>
          <p:cNvSpPr>
            <a:spLocks noGrp="1"/>
          </p:cNvSpPr>
          <p:nvPr>
            <p:ph type="title"/>
          </p:nvPr>
        </p:nvSpPr>
        <p:spPr/>
        <p:txBody>
          <a:bodyPr/>
          <a:lstStyle/>
          <a:p>
            <a:pPr algn="ctr"/>
            <a:r>
              <a:rPr lang="tr-TR" dirty="0"/>
              <a:t>2 - VERİ SETİ</a:t>
            </a:r>
          </a:p>
        </p:txBody>
      </p:sp>
      <p:pic>
        <p:nvPicPr>
          <p:cNvPr id="4" name="İçerik Yer Tutucusu 4">
            <a:extLst>
              <a:ext uri="{FF2B5EF4-FFF2-40B4-BE49-F238E27FC236}">
                <a16:creationId xmlns:a16="http://schemas.microsoft.com/office/drawing/2014/main" id="{49BFEA3C-ADFD-A842-26F3-F1C8C61CC9B0}"/>
              </a:ext>
            </a:extLst>
          </p:cNvPr>
          <p:cNvPicPr>
            <a:picLocks noChangeAspect="1"/>
          </p:cNvPicPr>
          <p:nvPr/>
        </p:nvPicPr>
        <p:blipFill>
          <a:blip r:embed="rId2"/>
          <a:stretch>
            <a:fillRect/>
          </a:stretch>
        </p:blipFill>
        <p:spPr>
          <a:xfrm>
            <a:off x="9269019" y="4490023"/>
            <a:ext cx="1034707" cy="1034707"/>
          </a:xfrm>
          <a:prstGeom prst="rect">
            <a:avLst/>
          </a:prstGeom>
        </p:spPr>
      </p:pic>
      <p:pic>
        <p:nvPicPr>
          <p:cNvPr id="5" name="Resim 4">
            <a:extLst>
              <a:ext uri="{FF2B5EF4-FFF2-40B4-BE49-F238E27FC236}">
                <a16:creationId xmlns:a16="http://schemas.microsoft.com/office/drawing/2014/main" id="{7B1FB470-8013-2D0C-73DE-A7D8AC26F949}"/>
              </a:ext>
            </a:extLst>
          </p:cNvPr>
          <p:cNvPicPr>
            <a:picLocks noChangeAspect="1"/>
          </p:cNvPicPr>
          <p:nvPr/>
        </p:nvPicPr>
        <p:blipFill>
          <a:blip r:embed="rId3"/>
          <a:stretch>
            <a:fillRect/>
          </a:stretch>
        </p:blipFill>
        <p:spPr>
          <a:xfrm>
            <a:off x="8113164" y="4509305"/>
            <a:ext cx="1034706" cy="1034706"/>
          </a:xfrm>
          <a:prstGeom prst="rect">
            <a:avLst/>
          </a:prstGeom>
        </p:spPr>
      </p:pic>
      <p:pic>
        <p:nvPicPr>
          <p:cNvPr id="6" name="Resim 5">
            <a:extLst>
              <a:ext uri="{FF2B5EF4-FFF2-40B4-BE49-F238E27FC236}">
                <a16:creationId xmlns:a16="http://schemas.microsoft.com/office/drawing/2014/main" id="{C9865D4E-7582-E758-ED19-C2D50C954E93}"/>
              </a:ext>
            </a:extLst>
          </p:cNvPr>
          <p:cNvPicPr>
            <a:picLocks noChangeAspect="1"/>
          </p:cNvPicPr>
          <p:nvPr/>
        </p:nvPicPr>
        <p:blipFill>
          <a:blip r:embed="rId4"/>
          <a:stretch>
            <a:fillRect/>
          </a:stretch>
        </p:blipFill>
        <p:spPr>
          <a:xfrm>
            <a:off x="6957308" y="4509305"/>
            <a:ext cx="1034706" cy="1034706"/>
          </a:xfrm>
          <a:prstGeom prst="rect">
            <a:avLst/>
          </a:prstGeom>
        </p:spPr>
      </p:pic>
      <p:pic>
        <p:nvPicPr>
          <p:cNvPr id="7" name="Resim 6">
            <a:extLst>
              <a:ext uri="{FF2B5EF4-FFF2-40B4-BE49-F238E27FC236}">
                <a16:creationId xmlns:a16="http://schemas.microsoft.com/office/drawing/2014/main" id="{D470A8B0-3F19-5735-BC0A-8C20FF4D7D7C}"/>
              </a:ext>
            </a:extLst>
          </p:cNvPr>
          <p:cNvPicPr>
            <a:picLocks noChangeAspect="1"/>
          </p:cNvPicPr>
          <p:nvPr/>
        </p:nvPicPr>
        <p:blipFill>
          <a:blip r:embed="rId5"/>
          <a:stretch>
            <a:fillRect/>
          </a:stretch>
        </p:blipFill>
        <p:spPr>
          <a:xfrm>
            <a:off x="5801452" y="4509305"/>
            <a:ext cx="1034706" cy="1034706"/>
          </a:xfrm>
          <a:prstGeom prst="rect">
            <a:avLst/>
          </a:prstGeom>
        </p:spPr>
      </p:pic>
      <p:pic>
        <p:nvPicPr>
          <p:cNvPr id="8" name="Resim 7">
            <a:extLst>
              <a:ext uri="{FF2B5EF4-FFF2-40B4-BE49-F238E27FC236}">
                <a16:creationId xmlns:a16="http://schemas.microsoft.com/office/drawing/2014/main" id="{3C73EC9D-307E-05C6-63CF-385CA0D1C17D}"/>
              </a:ext>
            </a:extLst>
          </p:cNvPr>
          <p:cNvPicPr>
            <a:picLocks noChangeAspect="1"/>
          </p:cNvPicPr>
          <p:nvPr/>
        </p:nvPicPr>
        <p:blipFill>
          <a:blip r:embed="rId6"/>
          <a:stretch>
            <a:fillRect/>
          </a:stretch>
        </p:blipFill>
        <p:spPr>
          <a:xfrm>
            <a:off x="4644683" y="4490024"/>
            <a:ext cx="1034707" cy="1034707"/>
          </a:xfrm>
          <a:prstGeom prst="rect">
            <a:avLst/>
          </a:prstGeom>
        </p:spPr>
      </p:pic>
      <p:pic>
        <p:nvPicPr>
          <p:cNvPr id="9" name="Resim 8">
            <a:extLst>
              <a:ext uri="{FF2B5EF4-FFF2-40B4-BE49-F238E27FC236}">
                <a16:creationId xmlns:a16="http://schemas.microsoft.com/office/drawing/2014/main" id="{D91F5F02-1230-0E01-A2B1-5011F874CF09}"/>
              </a:ext>
            </a:extLst>
          </p:cNvPr>
          <p:cNvPicPr>
            <a:picLocks noChangeAspect="1"/>
          </p:cNvPicPr>
          <p:nvPr/>
        </p:nvPicPr>
        <p:blipFill>
          <a:blip r:embed="rId7"/>
          <a:stretch>
            <a:fillRect/>
          </a:stretch>
        </p:blipFill>
        <p:spPr>
          <a:xfrm>
            <a:off x="3487913" y="4509305"/>
            <a:ext cx="1034708" cy="1034708"/>
          </a:xfrm>
          <a:prstGeom prst="rect">
            <a:avLst/>
          </a:prstGeom>
        </p:spPr>
      </p:pic>
      <p:pic>
        <p:nvPicPr>
          <p:cNvPr id="10" name="Resim 9">
            <a:extLst>
              <a:ext uri="{FF2B5EF4-FFF2-40B4-BE49-F238E27FC236}">
                <a16:creationId xmlns:a16="http://schemas.microsoft.com/office/drawing/2014/main" id="{4C175A53-8369-AC4B-FF40-CA16D1D4B8B3}"/>
              </a:ext>
            </a:extLst>
          </p:cNvPr>
          <p:cNvPicPr>
            <a:picLocks noChangeAspect="1"/>
          </p:cNvPicPr>
          <p:nvPr/>
        </p:nvPicPr>
        <p:blipFill>
          <a:blip r:embed="rId8"/>
          <a:stretch>
            <a:fillRect/>
          </a:stretch>
        </p:blipFill>
        <p:spPr>
          <a:xfrm>
            <a:off x="2331141" y="4509305"/>
            <a:ext cx="1034709" cy="1034709"/>
          </a:xfrm>
          <a:prstGeom prst="rect">
            <a:avLst/>
          </a:prstGeom>
        </p:spPr>
      </p:pic>
      <p:sp>
        <p:nvSpPr>
          <p:cNvPr id="11" name="Metin kutusu 10">
            <a:extLst>
              <a:ext uri="{FF2B5EF4-FFF2-40B4-BE49-F238E27FC236}">
                <a16:creationId xmlns:a16="http://schemas.microsoft.com/office/drawing/2014/main" id="{46E3BEE7-47CF-74A0-FCB4-6AC5B54B09F7}"/>
              </a:ext>
            </a:extLst>
          </p:cNvPr>
          <p:cNvSpPr txBox="1"/>
          <p:nvPr/>
        </p:nvSpPr>
        <p:spPr>
          <a:xfrm>
            <a:off x="2410574" y="5627213"/>
            <a:ext cx="875841" cy="307777"/>
          </a:xfrm>
          <a:prstGeom prst="rect">
            <a:avLst/>
          </a:prstGeom>
          <a:noFill/>
        </p:spPr>
        <p:txBody>
          <a:bodyPr wrap="square" rtlCol="0">
            <a:spAutoFit/>
          </a:bodyPr>
          <a:lstStyle/>
          <a:p>
            <a:pPr algn="ctr"/>
            <a:r>
              <a:rPr lang="tr-TR" sz="1400" dirty="0"/>
              <a:t>Mutlu</a:t>
            </a:r>
          </a:p>
        </p:txBody>
      </p:sp>
      <p:sp>
        <p:nvSpPr>
          <p:cNvPr id="12" name="Metin kutusu 11">
            <a:extLst>
              <a:ext uri="{FF2B5EF4-FFF2-40B4-BE49-F238E27FC236}">
                <a16:creationId xmlns:a16="http://schemas.microsoft.com/office/drawing/2014/main" id="{B6707409-EA57-51BF-DEA1-CD1247859E29}"/>
              </a:ext>
            </a:extLst>
          </p:cNvPr>
          <p:cNvSpPr txBox="1"/>
          <p:nvPr/>
        </p:nvSpPr>
        <p:spPr>
          <a:xfrm>
            <a:off x="3567346" y="5627212"/>
            <a:ext cx="875841" cy="307777"/>
          </a:xfrm>
          <a:prstGeom prst="rect">
            <a:avLst/>
          </a:prstGeom>
          <a:noFill/>
        </p:spPr>
        <p:txBody>
          <a:bodyPr wrap="square" rtlCol="0">
            <a:spAutoFit/>
          </a:bodyPr>
          <a:lstStyle/>
          <a:p>
            <a:pPr algn="ctr"/>
            <a:r>
              <a:rPr lang="tr-TR" sz="1400" dirty="0"/>
              <a:t>Kızgın</a:t>
            </a:r>
          </a:p>
        </p:txBody>
      </p:sp>
      <p:sp>
        <p:nvSpPr>
          <p:cNvPr id="13" name="Metin kutusu 12">
            <a:extLst>
              <a:ext uri="{FF2B5EF4-FFF2-40B4-BE49-F238E27FC236}">
                <a16:creationId xmlns:a16="http://schemas.microsoft.com/office/drawing/2014/main" id="{6E9801F1-E8E4-15DA-999E-38FF3B0FA387}"/>
              </a:ext>
            </a:extLst>
          </p:cNvPr>
          <p:cNvSpPr txBox="1"/>
          <p:nvPr/>
        </p:nvSpPr>
        <p:spPr>
          <a:xfrm>
            <a:off x="4724115" y="5627211"/>
            <a:ext cx="875841" cy="307777"/>
          </a:xfrm>
          <a:prstGeom prst="rect">
            <a:avLst/>
          </a:prstGeom>
          <a:noFill/>
        </p:spPr>
        <p:txBody>
          <a:bodyPr wrap="square" rtlCol="0">
            <a:spAutoFit/>
          </a:bodyPr>
          <a:lstStyle/>
          <a:p>
            <a:r>
              <a:rPr lang="tr-TR" sz="1400" dirty="0" err="1"/>
              <a:t>İgrenmiş</a:t>
            </a:r>
            <a:endParaRPr lang="tr-TR" sz="1400" dirty="0"/>
          </a:p>
        </p:txBody>
      </p:sp>
      <p:sp>
        <p:nvSpPr>
          <p:cNvPr id="14" name="Metin kutusu 13">
            <a:extLst>
              <a:ext uri="{FF2B5EF4-FFF2-40B4-BE49-F238E27FC236}">
                <a16:creationId xmlns:a16="http://schemas.microsoft.com/office/drawing/2014/main" id="{5BDB389F-B4BB-58CE-0A34-3F8D1E3E478F}"/>
              </a:ext>
            </a:extLst>
          </p:cNvPr>
          <p:cNvSpPr txBox="1"/>
          <p:nvPr/>
        </p:nvSpPr>
        <p:spPr>
          <a:xfrm>
            <a:off x="5807368" y="5627211"/>
            <a:ext cx="875841" cy="307777"/>
          </a:xfrm>
          <a:prstGeom prst="rect">
            <a:avLst/>
          </a:prstGeom>
          <a:noFill/>
        </p:spPr>
        <p:txBody>
          <a:bodyPr wrap="square" rtlCol="0">
            <a:spAutoFit/>
          </a:bodyPr>
          <a:lstStyle/>
          <a:p>
            <a:pPr algn="ctr"/>
            <a:r>
              <a:rPr lang="tr-TR" sz="1400" dirty="0"/>
              <a:t>Şaşkın</a:t>
            </a:r>
          </a:p>
        </p:txBody>
      </p:sp>
      <p:sp>
        <p:nvSpPr>
          <p:cNvPr id="15" name="Metin kutusu 14">
            <a:extLst>
              <a:ext uri="{FF2B5EF4-FFF2-40B4-BE49-F238E27FC236}">
                <a16:creationId xmlns:a16="http://schemas.microsoft.com/office/drawing/2014/main" id="{2C89ACA6-9BBB-8BF9-2CC5-A1C757B7956B}"/>
              </a:ext>
            </a:extLst>
          </p:cNvPr>
          <p:cNvSpPr txBox="1"/>
          <p:nvPr/>
        </p:nvSpPr>
        <p:spPr>
          <a:xfrm>
            <a:off x="6968076" y="5642824"/>
            <a:ext cx="875841" cy="307777"/>
          </a:xfrm>
          <a:prstGeom prst="rect">
            <a:avLst/>
          </a:prstGeom>
          <a:noFill/>
        </p:spPr>
        <p:txBody>
          <a:bodyPr wrap="square" rtlCol="0">
            <a:spAutoFit/>
          </a:bodyPr>
          <a:lstStyle/>
          <a:p>
            <a:pPr algn="ctr"/>
            <a:r>
              <a:rPr lang="tr-TR" sz="1400" dirty="0"/>
              <a:t>Korkmuş</a:t>
            </a:r>
          </a:p>
        </p:txBody>
      </p:sp>
      <p:sp>
        <p:nvSpPr>
          <p:cNvPr id="16" name="Metin kutusu 15">
            <a:extLst>
              <a:ext uri="{FF2B5EF4-FFF2-40B4-BE49-F238E27FC236}">
                <a16:creationId xmlns:a16="http://schemas.microsoft.com/office/drawing/2014/main" id="{2DFE1F34-FF58-A272-212F-F82FB2755A67}"/>
              </a:ext>
            </a:extLst>
          </p:cNvPr>
          <p:cNvSpPr txBox="1"/>
          <p:nvPr/>
        </p:nvSpPr>
        <p:spPr>
          <a:xfrm>
            <a:off x="8194392" y="5627211"/>
            <a:ext cx="875841" cy="307777"/>
          </a:xfrm>
          <a:prstGeom prst="rect">
            <a:avLst/>
          </a:prstGeom>
          <a:noFill/>
        </p:spPr>
        <p:txBody>
          <a:bodyPr wrap="square" rtlCol="0">
            <a:spAutoFit/>
          </a:bodyPr>
          <a:lstStyle/>
          <a:p>
            <a:r>
              <a:rPr lang="tr-TR" sz="1400" dirty="0"/>
              <a:t>Normal</a:t>
            </a:r>
          </a:p>
        </p:txBody>
      </p:sp>
      <p:sp>
        <p:nvSpPr>
          <p:cNvPr id="17" name="Metin kutusu 16">
            <a:extLst>
              <a:ext uri="{FF2B5EF4-FFF2-40B4-BE49-F238E27FC236}">
                <a16:creationId xmlns:a16="http://schemas.microsoft.com/office/drawing/2014/main" id="{11230601-7340-3F37-ADFF-54CDB10C8C7F}"/>
              </a:ext>
            </a:extLst>
          </p:cNvPr>
          <p:cNvSpPr txBox="1"/>
          <p:nvPr/>
        </p:nvSpPr>
        <p:spPr>
          <a:xfrm>
            <a:off x="9348451" y="5627211"/>
            <a:ext cx="875841" cy="307777"/>
          </a:xfrm>
          <a:prstGeom prst="rect">
            <a:avLst/>
          </a:prstGeom>
          <a:noFill/>
        </p:spPr>
        <p:txBody>
          <a:bodyPr wrap="square" rtlCol="0">
            <a:spAutoFit/>
          </a:bodyPr>
          <a:lstStyle/>
          <a:p>
            <a:pPr algn="ctr"/>
            <a:r>
              <a:rPr lang="tr-TR" sz="1400" dirty="0"/>
              <a:t>Üzgün</a:t>
            </a:r>
          </a:p>
        </p:txBody>
      </p:sp>
      <p:sp>
        <p:nvSpPr>
          <p:cNvPr id="18" name="Metin kutusu 17">
            <a:extLst>
              <a:ext uri="{FF2B5EF4-FFF2-40B4-BE49-F238E27FC236}">
                <a16:creationId xmlns:a16="http://schemas.microsoft.com/office/drawing/2014/main" id="{043BB534-2108-F998-A69D-DBE6927A2992}"/>
              </a:ext>
            </a:extLst>
          </p:cNvPr>
          <p:cNvSpPr txBox="1"/>
          <p:nvPr/>
        </p:nvSpPr>
        <p:spPr>
          <a:xfrm>
            <a:off x="2293619" y="2568214"/>
            <a:ext cx="6612674" cy="861774"/>
          </a:xfrm>
          <a:prstGeom prst="rect">
            <a:avLst/>
          </a:prstGeom>
          <a:noFill/>
        </p:spPr>
        <p:txBody>
          <a:bodyPr wrap="square" rtlCol="0">
            <a:spAutoFit/>
          </a:bodyPr>
          <a:lstStyle/>
          <a:p>
            <a:pPr marL="285750" indent="-285750">
              <a:buFont typeface="Arial" panose="020B0604020202020204" pitchFamily="34" charset="0"/>
              <a:buChar char="•"/>
            </a:pPr>
            <a:r>
              <a:rPr lang="tr-TR" sz="2500" dirty="0"/>
              <a:t>Veri kümesi</a:t>
            </a:r>
          </a:p>
          <a:p>
            <a:pPr marL="285750" indent="-285750">
              <a:buFont typeface="Arial" panose="020B0604020202020204" pitchFamily="34" charset="0"/>
              <a:buChar char="•"/>
            </a:pPr>
            <a:r>
              <a:rPr lang="tr-TR" sz="2500" dirty="0"/>
              <a:t>Sınıf veri dağılımı</a:t>
            </a:r>
          </a:p>
        </p:txBody>
      </p:sp>
    </p:spTree>
    <p:extLst>
      <p:ext uri="{BB962C8B-B14F-4D97-AF65-F5344CB8AC3E}">
        <p14:creationId xmlns:p14="http://schemas.microsoft.com/office/powerpoint/2010/main" val="395593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70F713-8674-CED4-8631-4E7653331E0F}"/>
              </a:ext>
            </a:extLst>
          </p:cNvPr>
          <p:cNvSpPr>
            <a:spLocks noGrp="1"/>
          </p:cNvSpPr>
          <p:nvPr>
            <p:ph type="title"/>
          </p:nvPr>
        </p:nvSpPr>
        <p:spPr>
          <a:xfrm>
            <a:off x="1383957" y="512806"/>
            <a:ext cx="9601200" cy="1485900"/>
          </a:xfrm>
        </p:spPr>
        <p:txBody>
          <a:bodyPr/>
          <a:lstStyle/>
          <a:p>
            <a:pPr algn="ctr"/>
            <a:r>
              <a:rPr lang="tr-TR" dirty="0"/>
              <a:t>3 - KULLANILAN YONTEMLER</a:t>
            </a:r>
          </a:p>
        </p:txBody>
      </p:sp>
      <p:sp>
        <p:nvSpPr>
          <p:cNvPr id="4" name="Metin kutusu 3">
            <a:extLst>
              <a:ext uri="{FF2B5EF4-FFF2-40B4-BE49-F238E27FC236}">
                <a16:creationId xmlns:a16="http://schemas.microsoft.com/office/drawing/2014/main" id="{7ED2A28A-572D-220F-87EA-C1F734982EC7}"/>
              </a:ext>
            </a:extLst>
          </p:cNvPr>
          <p:cNvSpPr txBox="1"/>
          <p:nvPr/>
        </p:nvSpPr>
        <p:spPr>
          <a:xfrm>
            <a:off x="2789663" y="1255756"/>
            <a:ext cx="6612674" cy="5478423"/>
          </a:xfrm>
          <a:prstGeom prst="rect">
            <a:avLst/>
          </a:prstGeom>
          <a:noFill/>
        </p:spPr>
        <p:txBody>
          <a:bodyPr wrap="square" rtlCol="0">
            <a:spAutoFit/>
          </a:bodyPr>
          <a:lstStyle/>
          <a:p>
            <a:pPr marL="342900" indent="-342900">
              <a:buFont typeface="Arial" panose="020B0604020202020204" pitchFamily="34" charset="0"/>
              <a:buChar char="•"/>
            </a:pPr>
            <a:r>
              <a:rPr lang="tr-TR" sz="2500" dirty="0"/>
              <a:t>Eğitim/çapraz doğrulama/test ayırımı</a:t>
            </a:r>
          </a:p>
          <a:p>
            <a:pPr marL="285750" indent="-285750">
              <a:buFont typeface="Arial" panose="020B0604020202020204" pitchFamily="34" charset="0"/>
              <a:buChar char="•"/>
            </a:pPr>
            <a:r>
              <a:rPr lang="tr-TR" sz="2500" dirty="0"/>
              <a:t>Kullanılan modellerle ilgili kısa tanımlar, metodolojiler</a:t>
            </a:r>
          </a:p>
          <a:p>
            <a:pPr marL="914400" lvl="1" indent="-457200">
              <a:buFont typeface="+mj-lt"/>
              <a:buAutoNum type="arabicPeriod"/>
            </a:pPr>
            <a:r>
              <a:rPr lang="tr-TR" sz="2500" dirty="0"/>
              <a:t>Yöntem</a:t>
            </a:r>
          </a:p>
          <a:p>
            <a:pPr marL="1371600" lvl="2" indent="-457200">
              <a:buFont typeface="Arial" panose="020B0604020202020204" pitchFamily="34" charset="0"/>
              <a:buChar char="•"/>
            </a:pPr>
            <a:r>
              <a:rPr lang="tr-TR" sz="2500" dirty="0"/>
              <a:t>SIFT</a:t>
            </a:r>
          </a:p>
          <a:p>
            <a:pPr marL="914400" lvl="1" indent="-457200">
              <a:buFont typeface="+mj-lt"/>
              <a:buAutoNum type="arabicPeriod"/>
            </a:pPr>
            <a:r>
              <a:rPr lang="tr-TR" sz="2500" dirty="0"/>
              <a:t>Yöntem</a:t>
            </a:r>
          </a:p>
          <a:p>
            <a:pPr marL="1371600" lvl="2" indent="-457200">
              <a:buFont typeface="Arial" panose="020B0604020202020204" pitchFamily="34" charset="0"/>
              <a:buChar char="•"/>
            </a:pPr>
            <a:r>
              <a:rPr lang="tr-TR" sz="2500" dirty="0"/>
              <a:t>HOG + SVM</a:t>
            </a:r>
          </a:p>
          <a:p>
            <a:pPr marL="1371600" lvl="2" indent="-457200">
              <a:buFont typeface="Arial" panose="020B0604020202020204" pitchFamily="34" charset="0"/>
              <a:buChar char="•"/>
            </a:pPr>
            <a:r>
              <a:rPr lang="tr-TR" sz="2500" dirty="0"/>
              <a:t>HOG + KNN</a:t>
            </a:r>
          </a:p>
          <a:p>
            <a:pPr marL="1371600" lvl="2" indent="-457200">
              <a:buFont typeface="Arial" panose="020B0604020202020204" pitchFamily="34" charset="0"/>
              <a:buChar char="•"/>
            </a:pPr>
            <a:r>
              <a:rPr lang="tr-TR" sz="2500" dirty="0"/>
              <a:t>HOG + RF</a:t>
            </a:r>
          </a:p>
          <a:p>
            <a:pPr marL="1371600" lvl="2" indent="-457200">
              <a:buFont typeface="Arial" panose="020B0604020202020204" pitchFamily="34" charset="0"/>
              <a:buChar char="•"/>
            </a:pPr>
            <a:r>
              <a:rPr lang="tr-TR" sz="2500" dirty="0"/>
              <a:t>HOG + MLP</a:t>
            </a:r>
          </a:p>
          <a:p>
            <a:pPr marL="914400" lvl="1" indent="-457200">
              <a:buFont typeface="+mj-lt"/>
              <a:buAutoNum type="arabicPeriod"/>
            </a:pPr>
            <a:r>
              <a:rPr lang="tr-TR" sz="2500" dirty="0"/>
              <a:t>Yöntem</a:t>
            </a:r>
          </a:p>
          <a:p>
            <a:pPr marL="1371600" lvl="2" indent="-457200">
              <a:buFont typeface="Arial" panose="020B0604020202020204" pitchFamily="34" charset="0"/>
              <a:buChar char="•"/>
            </a:pPr>
            <a:r>
              <a:rPr lang="tr-TR" sz="2500" dirty="0"/>
              <a:t>VGG19 ile aktarmalı öğrenme</a:t>
            </a:r>
          </a:p>
          <a:p>
            <a:pPr marL="1371600" lvl="2" indent="-457200">
              <a:buFont typeface="Arial" panose="020B0604020202020204" pitchFamily="34" charset="0"/>
              <a:buChar char="•"/>
            </a:pPr>
            <a:r>
              <a:rPr lang="tr-TR" sz="2500" dirty="0"/>
              <a:t>RESTNET50 ile aktarmalı öğrenme</a:t>
            </a:r>
          </a:p>
          <a:p>
            <a:pPr marL="1371600" lvl="2" indent="-457200">
              <a:buFont typeface="Arial" panose="020B0604020202020204" pitchFamily="34" charset="0"/>
              <a:buChar char="•"/>
            </a:pPr>
            <a:r>
              <a:rPr lang="tr-TR" sz="2500" dirty="0"/>
              <a:t>Aktarmasız öğrenme</a:t>
            </a:r>
          </a:p>
        </p:txBody>
      </p:sp>
    </p:spTree>
    <p:extLst>
      <p:ext uri="{BB962C8B-B14F-4D97-AF65-F5344CB8AC3E}">
        <p14:creationId xmlns:p14="http://schemas.microsoft.com/office/powerpoint/2010/main" val="214870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70F713-8674-CED4-8631-4E7653331E0F}"/>
              </a:ext>
            </a:extLst>
          </p:cNvPr>
          <p:cNvSpPr>
            <a:spLocks noGrp="1"/>
          </p:cNvSpPr>
          <p:nvPr>
            <p:ph type="title"/>
          </p:nvPr>
        </p:nvSpPr>
        <p:spPr>
          <a:xfrm>
            <a:off x="3017446" y="1791729"/>
            <a:ext cx="7315714" cy="713255"/>
          </a:xfrm>
        </p:spPr>
        <p:txBody>
          <a:bodyPr>
            <a:normAutofit/>
          </a:bodyPr>
          <a:lstStyle/>
          <a:p>
            <a:pPr algn="ctr"/>
            <a:r>
              <a:rPr lang="tr-TR" sz="3700" b="1" dirty="0"/>
              <a:t>Yöntem 1</a:t>
            </a:r>
          </a:p>
        </p:txBody>
      </p:sp>
      <p:sp>
        <p:nvSpPr>
          <p:cNvPr id="6" name="Metin kutusu 5">
            <a:extLst>
              <a:ext uri="{FF2B5EF4-FFF2-40B4-BE49-F238E27FC236}">
                <a16:creationId xmlns:a16="http://schemas.microsoft.com/office/drawing/2014/main" id="{495C5379-8F94-1AB2-41E4-DA5B3AE2299E}"/>
              </a:ext>
            </a:extLst>
          </p:cNvPr>
          <p:cNvSpPr txBox="1"/>
          <p:nvPr/>
        </p:nvSpPr>
        <p:spPr>
          <a:xfrm>
            <a:off x="2772194" y="2680006"/>
            <a:ext cx="7806219" cy="2893100"/>
          </a:xfrm>
          <a:prstGeom prst="rect">
            <a:avLst/>
          </a:prstGeom>
          <a:noFill/>
        </p:spPr>
        <p:txBody>
          <a:bodyPr wrap="square">
            <a:spAutoFit/>
          </a:bodyPr>
          <a:lstStyle/>
          <a:p>
            <a:pPr lvl="0" algn="ctr"/>
            <a:r>
              <a:rPr lang="tr-TR" sz="2600" b="1" dirty="0">
                <a:effectLst/>
                <a:latin typeface="Calibri" panose="020F0502020204030204" pitchFamily="34" charset="0"/>
                <a:ea typeface="Times New Roman" panose="02020603050405020304" pitchFamily="18" charset="0"/>
                <a:cs typeface="Calibri" panose="020F0502020204030204" pitchFamily="34" charset="0"/>
              </a:rPr>
              <a:t>Görüntü İşleme ve Özellik Eşleştirme (SIFT)</a:t>
            </a:r>
            <a:endParaRPr lang="tr-TR" sz="2600" dirty="0">
              <a:effectLst/>
              <a:latin typeface="Calibri" panose="020F0502020204030204" pitchFamily="34" charset="0"/>
              <a:ea typeface="Times New Roman" panose="02020603050405020304" pitchFamily="18" charset="0"/>
              <a:cs typeface="Calibri" panose="020F0502020204030204" pitchFamily="34" charset="0"/>
            </a:endParaRPr>
          </a:p>
          <a:p>
            <a:pPr lvl="0" algn="ctr"/>
            <a:r>
              <a:rPr lang="tr-TR" sz="2600" dirty="0">
                <a:effectLst/>
                <a:latin typeface="Calibri" panose="020F0502020204030204" pitchFamily="34" charset="0"/>
                <a:ea typeface="Times New Roman" panose="02020603050405020304" pitchFamily="18" charset="0"/>
                <a:cs typeface="Calibri" panose="020F0502020204030204" pitchFamily="34" charset="0"/>
              </a:rPr>
              <a:t>SIFT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Scale-Invariant</a:t>
            </a:r>
            <a:r>
              <a:rPr lang="tr-TR" sz="2600" dirty="0">
                <a:effectLst/>
                <a:latin typeface="Calibri" panose="020F0502020204030204" pitchFamily="34" charset="0"/>
                <a:ea typeface="Times New Roman" panose="02020603050405020304" pitchFamily="18" charset="0"/>
                <a:cs typeface="Calibri" panose="020F0502020204030204" pitchFamily="34" charset="0"/>
              </a:rPr>
              <a:t>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Feature</a:t>
            </a:r>
            <a:r>
              <a:rPr lang="tr-TR" sz="2600" dirty="0">
                <a:effectLst/>
                <a:latin typeface="Calibri" panose="020F0502020204030204" pitchFamily="34" charset="0"/>
                <a:ea typeface="Times New Roman" panose="02020603050405020304" pitchFamily="18" charset="0"/>
                <a:cs typeface="Calibri" panose="020F0502020204030204" pitchFamily="34" charset="0"/>
              </a:rPr>
              <a:t>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Transform</a:t>
            </a:r>
            <a:r>
              <a:rPr lang="tr-TR" sz="2600" dirty="0">
                <a:effectLst/>
                <a:latin typeface="Calibri" panose="020F0502020204030204" pitchFamily="34" charset="0"/>
                <a:ea typeface="Times New Roman" panose="02020603050405020304" pitchFamily="18" charset="0"/>
                <a:cs typeface="Calibri" panose="020F0502020204030204" pitchFamily="34" charset="0"/>
              </a:rPr>
              <a:t>) tabanlı bir yüz ifadesi sınıflandırma sistemi için, görüntüden özellikler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features</a:t>
            </a:r>
            <a:r>
              <a:rPr lang="tr-TR" sz="2600" dirty="0">
                <a:effectLst/>
                <a:latin typeface="Calibri" panose="020F0502020204030204" pitchFamily="34" charset="0"/>
                <a:ea typeface="Times New Roman" panose="02020603050405020304" pitchFamily="18" charset="0"/>
                <a:cs typeface="Calibri" panose="020F0502020204030204" pitchFamily="34" charset="0"/>
              </a:rPr>
              <a:t>) çıkardık ve bu özellikleri eşleştirmek için kullandık. Bu yaklaşım, genellikle referans görüntülerle eşleştirme yaparak çalışır ve bu yüzden tipik olarak bir makine öğrenmesi modelinin eğitimini gerektirmez.</a:t>
            </a:r>
            <a:r>
              <a:rPr lang="tr-TR" sz="2600" dirty="0">
                <a:effectLst/>
                <a:latin typeface="Calibri" panose="020F0502020204030204" pitchFamily="34" charset="0"/>
                <a:cs typeface="Calibri" panose="020F0502020204030204" pitchFamily="34" charset="0"/>
              </a:rPr>
              <a:t> </a:t>
            </a:r>
            <a:endParaRPr lang="tr-TR" sz="26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39844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D7D3E5B-D2E8-5488-B854-A0730B02F7D8}"/>
              </a:ext>
            </a:extLst>
          </p:cNvPr>
          <p:cNvPicPr>
            <a:picLocks noChangeAspect="1"/>
          </p:cNvPicPr>
          <p:nvPr/>
        </p:nvPicPr>
        <p:blipFill>
          <a:blip r:embed="rId2"/>
          <a:stretch>
            <a:fillRect/>
          </a:stretch>
        </p:blipFill>
        <p:spPr>
          <a:xfrm>
            <a:off x="1077951" y="1035542"/>
            <a:ext cx="6174641" cy="5108780"/>
          </a:xfrm>
          <a:prstGeom prst="rect">
            <a:avLst/>
          </a:prstGeom>
        </p:spPr>
      </p:pic>
      <p:sp>
        <p:nvSpPr>
          <p:cNvPr id="5" name="Başlık 1">
            <a:extLst>
              <a:ext uri="{FF2B5EF4-FFF2-40B4-BE49-F238E27FC236}">
                <a16:creationId xmlns:a16="http://schemas.microsoft.com/office/drawing/2014/main" id="{EA5D6C58-63BB-B1AD-53B8-6CCD9F933B34}"/>
              </a:ext>
            </a:extLst>
          </p:cNvPr>
          <p:cNvSpPr txBox="1">
            <a:spLocks/>
          </p:cNvSpPr>
          <p:nvPr/>
        </p:nvSpPr>
        <p:spPr>
          <a:xfrm>
            <a:off x="1512849" y="156916"/>
            <a:ext cx="9601200" cy="683344"/>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tr-TR" dirty="0"/>
              <a:t>TEST SONUÇLARI</a:t>
            </a:r>
          </a:p>
        </p:txBody>
      </p:sp>
      <p:sp>
        <p:nvSpPr>
          <p:cNvPr id="6" name="Metin kutusu 5">
            <a:extLst>
              <a:ext uri="{FF2B5EF4-FFF2-40B4-BE49-F238E27FC236}">
                <a16:creationId xmlns:a16="http://schemas.microsoft.com/office/drawing/2014/main" id="{A66839EB-961D-A136-38FF-4017E0DCF490}"/>
              </a:ext>
            </a:extLst>
          </p:cNvPr>
          <p:cNvSpPr txBox="1"/>
          <p:nvPr/>
        </p:nvSpPr>
        <p:spPr>
          <a:xfrm>
            <a:off x="7965485" y="1803453"/>
            <a:ext cx="3583460" cy="3139321"/>
          </a:xfrm>
          <a:prstGeom prst="rect">
            <a:avLst/>
          </a:prstGeom>
          <a:noFill/>
        </p:spPr>
        <p:txBody>
          <a:bodyPr wrap="square" rtlCol="0">
            <a:spAutoFit/>
          </a:bodyPr>
          <a:lstStyle/>
          <a:p>
            <a:r>
              <a:rPr lang="tr-TR" sz="2200" b="1" dirty="0"/>
              <a:t>SIFT:</a:t>
            </a:r>
          </a:p>
          <a:p>
            <a:pPr marL="285750" indent="-285750">
              <a:buFont typeface="Arial" panose="020B0604020202020204" pitchFamily="34" charset="0"/>
              <a:buChar char="•"/>
            </a:pPr>
            <a:r>
              <a:rPr lang="tr-TR" sz="2200" dirty="0"/>
              <a:t>Düşük </a:t>
            </a:r>
            <a:r>
              <a:rPr lang="tr-TR" sz="2200" dirty="0" err="1"/>
              <a:t>accuracy</a:t>
            </a:r>
            <a:r>
              <a:rPr lang="tr-TR" sz="2200" dirty="0"/>
              <a:t> ve f-1 </a:t>
            </a:r>
            <a:r>
              <a:rPr lang="tr-TR" sz="2200" dirty="0" err="1"/>
              <a:t>score</a:t>
            </a:r>
            <a:endParaRPr lang="tr-TR" sz="2200" dirty="0"/>
          </a:p>
          <a:p>
            <a:pPr marL="285750" indent="-285750">
              <a:buFont typeface="Arial" panose="020B0604020202020204" pitchFamily="34" charset="0"/>
              <a:buChar char="•"/>
            </a:pPr>
            <a:r>
              <a:rPr lang="tr-TR" sz="2200" dirty="0"/>
              <a:t>Yetersiz ’mutlu’ ve ‘üzgün’ tanıma</a:t>
            </a:r>
          </a:p>
          <a:p>
            <a:pPr marL="285750" indent="-285750">
              <a:buFont typeface="Arial" panose="020B0604020202020204" pitchFamily="34" charset="0"/>
              <a:buChar char="•"/>
            </a:pPr>
            <a:endParaRPr lang="tr-TR" sz="2200" dirty="0"/>
          </a:p>
          <a:p>
            <a:r>
              <a:rPr lang="tr-TR" sz="2200" dirty="0"/>
              <a:t>Yorum: Görsel doku ve küçük özellikler odaklı, duygusal tanıma için sınırlı</a:t>
            </a:r>
          </a:p>
        </p:txBody>
      </p:sp>
    </p:spTree>
    <p:extLst>
      <p:ext uri="{BB962C8B-B14F-4D97-AF65-F5344CB8AC3E}">
        <p14:creationId xmlns:p14="http://schemas.microsoft.com/office/powerpoint/2010/main" val="1888197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70F713-8674-CED4-8631-4E7653331E0F}"/>
              </a:ext>
            </a:extLst>
          </p:cNvPr>
          <p:cNvSpPr>
            <a:spLocks noGrp="1"/>
          </p:cNvSpPr>
          <p:nvPr>
            <p:ph type="title"/>
          </p:nvPr>
        </p:nvSpPr>
        <p:spPr>
          <a:xfrm>
            <a:off x="3017446" y="1878227"/>
            <a:ext cx="7315714" cy="713255"/>
          </a:xfrm>
        </p:spPr>
        <p:txBody>
          <a:bodyPr>
            <a:normAutofit/>
          </a:bodyPr>
          <a:lstStyle/>
          <a:p>
            <a:pPr algn="ctr"/>
            <a:r>
              <a:rPr lang="tr-TR" sz="3700" b="1" dirty="0"/>
              <a:t>Yöntem 2</a:t>
            </a:r>
          </a:p>
        </p:txBody>
      </p:sp>
      <p:sp>
        <p:nvSpPr>
          <p:cNvPr id="6" name="Metin kutusu 5">
            <a:extLst>
              <a:ext uri="{FF2B5EF4-FFF2-40B4-BE49-F238E27FC236}">
                <a16:creationId xmlns:a16="http://schemas.microsoft.com/office/drawing/2014/main" id="{495C5379-8F94-1AB2-41E4-DA5B3AE2299E}"/>
              </a:ext>
            </a:extLst>
          </p:cNvPr>
          <p:cNvSpPr txBox="1"/>
          <p:nvPr/>
        </p:nvSpPr>
        <p:spPr>
          <a:xfrm>
            <a:off x="2772194" y="2680006"/>
            <a:ext cx="7806219" cy="2893100"/>
          </a:xfrm>
          <a:prstGeom prst="rect">
            <a:avLst/>
          </a:prstGeom>
          <a:noFill/>
        </p:spPr>
        <p:txBody>
          <a:bodyPr wrap="square">
            <a:spAutoFit/>
          </a:bodyPr>
          <a:lstStyle/>
          <a:p>
            <a:pPr algn="ctr"/>
            <a:r>
              <a:rPr lang="tr-TR" sz="2600" b="1" dirty="0">
                <a:effectLst/>
                <a:latin typeface="Calibri" panose="020F0502020204030204" pitchFamily="34" charset="0"/>
                <a:ea typeface="Times New Roman" panose="02020603050405020304" pitchFamily="18" charset="0"/>
                <a:cs typeface="Calibri" panose="020F0502020204030204" pitchFamily="34" charset="0"/>
              </a:rPr>
              <a:t>Görüntü İşleme ve Makine Öğrenmesi</a:t>
            </a:r>
            <a:r>
              <a:rPr lang="tr-TR" sz="2600" dirty="0">
                <a:effectLst/>
                <a:latin typeface="Calibri" panose="020F0502020204030204" pitchFamily="34" charset="0"/>
                <a:ea typeface="Times New Roman" panose="02020603050405020304" pitchFamily="18" charset="0"/>
                <a:cs typeface="Calibri" panose="020F0502020204030204" pitchFamily="34" charset="0"/>
              </a:rPr>
              <a:t> </a:t>
            </a:r>
          </a:p>
          <a:p>
            <a:pPr algn="ctr"/>
            <a:r>
              <a:rPr lang="tr-TR" sz="2600" dirty="0">
                <a:effectLst/>
                <a:latin typeface="Calibri" panose="020F0502020204030204" pitchFamily="34" charset="0"/>
                <a:ea typeface="Times New Roman" panose="02020603050405020304" pitchFamily="18" charset="0"/>
                <a:cs typeface="Calibri" panose="020F0502020204030204" pitchFamily="34" charset="0"/>
              </a:rPr>
              <a:t>Temel olarak,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Histogram</a:t>
            </a:r>
            <a:r>
              <a:rPr lang="tr-TR" sz="2600" dirty="0">
                <a:effectLst/>
                <a:latin typeface="Calibri" panose="020F0502020204030204" pitchFamily="34" charset="0"/>
                <a:ea typeface="Times New Roman" panose="02020603050405020304" pitchFamily="18" charset="0"/>
                <a:cs typeface="Calibri" panose="020F0502020204030204" pitchFamily="34" charset="0"/>
              </a:rPr>
              <a:t> of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Oriented</a:t>
            </a:r>
            <a:r>
              <a:rPr lang="tr-TR" sz="2600" dirty="0">
                <a:effectLst/>
                <a:latin typeface="Calibri" panose="020F0502020204030204" pitchFamily="34" charset="0"/>
                <a:ea typeface="Times New Roman" panose="02020603050405020304" pitchFamily="18" charset="0"/>
                <a:cs typeface="Calibri" panose="020F0502020204030204" pitchFamily="34" charset="0"/>
              </a:rPr>
              <a:t> </a:t>
            </a:r>
            <a:r>
              <a:rPr lang="tr-TR" sz="2600" dirty="0" err="1">
                <a:effectLst/>
                <a:latin typeface="Calibri" panose="020F0502020204030204" pitchFamily="34" charset="0"/>
                <a:ea typeface="Times New Roman" panose="02020603050405020304" pitchFamily="18" charset="0"/>
                <a:cs typeface="Calibri" panose="020F0502020204030204" pitchFamily="34" charset="0"/>
              </a:rPr>
              <a:t>Gradients</a:t>
            </a:r>
            <a:r>
              <a:rPr lang="tr-TR" sz="2600" dirty="0">
                <a:effectLst/>
                <a:latin typeface="Calibri" panose="020F0502020204030204" pitchFamily="34" charset="0"/>
                <a:ea typeface="Times New Roman" panose="02020603050405020304" pitchFamily="18" charset="0"/>
                <a:cs typeface="Calibri" panose="020F0502020204030204" pitchFamily="34" charset="0"/>
              </a:rPr>
              <a:t> (HOG) tekniği kullanılarak özellik çıkarımı yaptık ve böylece yüz ifadelerini temsil eden özellikler vektörlerini elde ettik. Daha sonra, bu HOG özellikleri ile ayrı ayrı SVM, KNN, RF ve MLP modellerini 2 farklı veri seti için eğittik ve test ettik</a:t>
            </a:r>
          </a:p>
        </p:txBody>
      </p:sp>
    </p:spTree>
    <p:extLst>
      <p:ext uri="{BB962C8B-B14F-4D97-AF65-F5344CB8AC3E}">
        <p14:creationId xmlns:p14="http://schemas.microsoft.com/office/powerpoint/2010/main" val="36235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40C7CF4-A4C5-896F-F152-C0ECC21D2EDC}"/>
              </a:ext>
            </a:extLst>
          </p:cNvPr>
          <p:cNvPicPr>
            <a:picLocks noChangeAspect="1"/>
          </p:cNvPicPr>
          <p:nvPr/>
        </p:nvPicPr>
        <p:blipFill>
          <a:blip r:embed="rId2"/>
          <a:stretch>
            <a:fillRect/>
          </a:stretch>
        </p:blipFill>
        <p:spPr>
          <a:xfrm>
            <a:off x="1077951" y="840260"/>
            <a:ext cx="5879430" cy="5425069"/>
          </a:xfrm>
          <a:prstGeom prst="rect">
            <a:avLst/>
          </a:prstGeom>
        </p:spPr>
      </p:pic>
      <p:sp>
        <p:nvSpPr>
          <p:cNvPr id="5" name="Metin kutusu 4">
            <a:extLst>
              <a:ext uri="{FF2B5EF4-FFF2-40B4-BE49-F238E27FC236}">
                <a16:creationId xmlns:a16="http://schemas.microsoft.com/office/drawing/2014/main" id="{BD39358F-BEFC-5020-7BA5-E5C0EF0E3A4D}"/>
              </a:ext>
            </a:extLst>
          </p:cNvPr>
          <p:cNvSpPr txBox="1"/>
          <p:nvPr/>
        </p:nvSpPr>
        <p:spPr>
          <a:xfrm>
            <a:off x="7940772" y="2322437"/>
            <a:ext cx="3583460" cy="1785104"/>
          </a:xfrm>
          <a:prstGeom prst="rect">
            <a:avLst/>
          </a:prstGeom>
          <a:noFill/>
        </p:spPr>
        <p:txBody>
          <a:bodyPr wrap="square" rtlCol="0">
            <a:spAutoFit/>
          </a:bodyPr>
          <a:lstStyle/>
          <a:p>
            <a:r>
              <a:rPr lang="tr-TR" sz="2200" b="1" dirty="0"/>
              <a:t>SVM:</a:t>
            </a:r>
          </a:p>
          <a:p>
            <a:pPr marL="285750" indent="-285750">
              <a:buFont typeface="Arial" panose="020B0604020202020204" pitchFamily="34" charset="0"/>
              <a:buChar char="•"/>
            </a:pPr>
            <a:r>
              <a:rPr lang="tr-TR" sz="2200" dirty="0"/>
              <a:t>Orta seviye </a:t>
            </a:r>
            <a:r>
              <a:rPr lang="tr-TR" sz="2200" dirty="0" err="1"/>
              <a:t>accuracy</a:t>
            </a:r>
            <a:r>
              <a:rPr lang="tr-TR" sz="2200" dirty="0"/>
              <a:t> ve F1 </a:t>
            </a:r>
            <a:r>
              <a:rPr lang="tr-TR" sz="2200" dirty="0" err="1"/>
              <a:t>score</a:t>
            </a:r>
            <a:r>
              <a:rPr lang="tr-TR" sz="2200" dirty="0"/>
              <a:t>.</a:t>
            </a:r>
          </a:p>
          <a:p>
            <a:pPr marL="285750" indent="-285750">
              <a:buFont typeface="Arial" panose="020B0604020202020204" pitchFamily="34" charset="0"/>
              <a:buChar char="•"/>
            </a:pPr>
            <a:r>
              <a:rPr lang="tr-TR" sz="2200" dirty="0"/>
              <a:t>Şaşkın' tanımada iyi, mutlu' ve </a:t>
            </a:r>
            <a:r>
              <a:rPr lang="tr-TR" sz="2200" dirty="0" err="1"/>
              <a:t>normal'de</a:t>
            </a:r>
            <a:r>
              <a:rPr lang="tr-TR" sz="2200" dirty="0"/>
              <a:t> zayıf.</a:t>
            </a:r>
          </a:p>
        </p:txBody>
      </p:sp>
      <p:sp>
        <p:nvSpPr>
          <p:cNvPr id="6" name="Başlık 1">
            <a:extLst>
              <a:ext uri="{FF2B5EF4-FFF2-40B4-BE49-F238E27FC236}">
                <a16:creationId xmlns:a16="http://schemas.microsoft.com/office/drawing/2014/main" id="{4B0F1873-C766-F63F-2678-8F95FC82A7AC}"/>
              </a:ext>
            </a:extLst>
          </p:cNvPr>
          <p:cNvSpPr txBox="1">
            <a:spLocks/>
          </p:cNvSpPr>
          <p:nvPr/>
        </p:nvSpPr>
        <p:spPr>
          <a:xfrm>
            <a:off x="1512849" y="156916"/>
            <a:ext cx="9601200" cy="683344"/>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tr-TR" dirty="0"/>
              <a:t>TEST SONUÇLARI</a:t>
            </a:r>
          </a:p>
        </p:txBody>
      </p:sp>
    </p:spTree>
    <p:extLst>
      <p:ext uri="{BB962C8B-B14F-4D97-AF65-F5344CB8AC3E}">
        <p14:creationId xmlns:p14="http://schemas.microsoft.com/office/powerpoint/2010/main" val="355299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8A2D8A3-B807-5754-D259-A0D1A51224BE}"/>
              </a:ext>
            </a:extLst>
          </p:cNvPr>
          <p:cNvPicPr>
            <a:picLocks noChangeAspect="1"/>
          </p:cNvPicPr>
          <p:nvPr/>
        </p:nvPicPr>
        <p:blipFill>
          <a:blip r:embed="rId2"/>
          <a:stretch>
            <a:fillRect/>
          </a:stretch>
        </p:blipFill>
        <p:spPr>
          <a:xfrm>
            <a:off x="1269406" y="563601"/>
            <a:ext cx="6045967" cy="5722899"/>
          </a:xfrm>
          <a:prstGeom prst="rect">
            <a:avLst/>
          </a:prstGeom>
        </p:spPr>
      </p:pic>
      <p:sp>
        <p:nvSpPr>
          <p:cNvPr id="5" name="Metin kutusu 4">
            <a:extLst>
              <a:ext uri="{FF2B5EF4-FFF2-40B4-BE49-F238E27FC236}">
                <a16:creationId xmlns:a16="http://schemas.microsoft.com/office/drawing/2014/main" id="{E39D61CD-9F13-616A-742D-42903110517F}"/>
              </a:ext>
            </a:extLst>
          </p:cNvPr>
          <p:cNvSpPr txBox="1"/>
          <p:nvPr/>
        </p:nvSpPr>
        <p:spPr>
          <a:xfrm>
            <a:off x="7940772" y="2322437"/>
            <a:ext cx="3583460" cy="2123658"/>
          </a:xfrm>
          <a:prstGeom prst="rect">
            <a:avLst/>
          </a:prstGeom>
          <a:noFill/>
        </p:spPr>
        <p:txBody>
          <a:bodyPr wrap="square" rtlCol="0">
            <a:spAutoFit/>
          </a:bodyPr>
          <a:lstStyle/>
          <a:p>
            <a:r>
              <a:rPr lang="tr-TR" sz="2200" b="1" dirty="0"/>
              <a:t>KNN:</a:t>
            </a:r>
          </a:p>
          <a:p>
            <a:pPr marL="285750" indent="-285750">
              <a:buFont typeface="Arial" panose="020B0604020202020204" pitchFamily="34" charset="0"/>
              <a:buChar char="•"/>
            </a:pPr>
            <a:r>
              <a:rPr lang="tr-TR" sz="2200" dirty="0"/>
              <a:t>Orta seviye </a:t>
            </a:r>
            <a:r>
              <a:rPr lang="tr-TR" sz="2200" dirty="0" err="1"/>
              <a:t>accuracy</a:t>
            </a:r>
            <a:r>
              <a:rPr lang="tr-TR" sz="2200" dirty="0"/>
              <a:t> ve F1 </a:t>
            </a:r>
            <a:r>
              <a:rPr lang="tr-TR" sz="2200" dirty="0" err="1"/>
              <a:t>score</a:t>
            </a:r>
            <a:r>
              <a:rPr lang="tr-TR" sz="2200" dirty="0"/>
              <a:t>.</a:t>
            </a:r>
          </a:p>
          <a:p>
            <a:pPr marL="285750" indent="-285750">
              <a:buFont typeface="Arial" panose="020B0604020202020204" pitchFamily="34" charset="0"/>
              <a:buChar char="•"/>
            </a:pPr>
            <a:r>
              <a:rPr lang="tr-TR" sz="2200" dirty="0"/>
              <a:t>Korkmuş' ve ‘mutlu' tanımada güçlü.</a:t>
            </a:r>
          </a:p>
          <a:p>
            <a:pPr marL="285750" indent="-285750">
              <a:buFont typeface="Arial" panose="020B0604020202020204" pitchFamily="34" charset="0"/>
              <a:buChar char="•"/>
            </a:pPr>
            <a:endParaRPr lang="tr-TR" sz="2200" dirty="0"/>
          </a:p>
        </p:txBody>
      </p:sp>
    </p:spTree>
    <p:extLst>
      <p:ext uri="{BB962C8B-B14F-4D97-AF65-F5344CB8AC3E}">
        <p14:creationId xmlns:p14="http://schemas.microsoft.com/office/powerpoint/2010/main" val="1431326079"/>
      </p:ext>
    </p:extLst>
  </p:cSld>
  <p:clrMapOvr>
    <a:masterClrMapping/>
  </p:clrMapOvr>
</p:sld>
</file>

<file path=ppt/theme/theme1.xml><?xml version="1.0" encoding="utf-8"?>
<a:theme xmlns:a="http://schemas.openxmlformats.org/drawingml/2006/main" name="Kırpma">
  <a:themeElements>
    <a:clrScheme name="Kırpma">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Kırpma">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ırpma">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308</TotalTime>
  <Words>688</Words>
  <Application>Microsoft Macintosh PowerPoint</Application>
  <PresentationFormat>Geniş ekran</PresentationFormat>
  <Paragraphs>100</Paragraphs>
  <Slides>22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22</vt:i4>
      </vt:variant>
    </vt:vector>
  </HeadingPairs>
  <TitlesOfParts>
    <vt:vector size="26" baseType="lpstr">
      <vt:lpstr>Arial</vt:lpstr>
      <vt:lpstr>Calibri</vt:lpstr>
      <vt:lpstr>Franklin Gothic Book</vt:lpstr>
      <vt:lpstr>Kırpma</vt:lpstr>
      <vt:lpstr>Yüz ifadesi tanıma </vt:lpstr>
      <vt:lpstr>1 - GİRİŞ</vt:lpstr>
      <vt:lpstr>2 - VERİ SETİ</vt:lpstr>
      <vt:lpstr>3 - KULLANILAN YONTEMLER</vt:lpstr>
      <vt:lpstr>Yöntem 1</vt:lpstr>
      <vt:lpstr>PowerPoint Sunusu</vt:lpstr>
      <vt:lpstr>Yöntem 2</vt:lpstr>
      <vt:lpstr>PowerPoint Sunusu</vt:lpstr>
      <vt:lpstr>PowerPoint Sunusu</vt:lpstr>
      <vt:lpstr>PowerPoint Sunusu</vt:lpstr>
      <vt:lpstr>PowerPoint Sunusu</vt:lpstr>
      <vt:lpstr>Yöntem 3</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Musa Erkam AKÇINAR</dc:creator>
  <cp:lastModifiedBy>Musa Erkam AKÇINAR</cp:lastModifiedBy>
  <cp:revision>12</cp:revision>
  <dcterms:created xsi:type="dcterms:W3CDTF">2024-04-06T12:55:24Z</dcterms:created>
  <dcterms:modified xsi:type="dcterms:W3CDTF">2024-04-06T18:07:34Z</dcterms:modified>
</cp:coreProperties>
</file>